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wav" ContentType="audio/x-wav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ommentAuthors.xml" ContentType="application/vnd.openxmlformats-officedocument.presentationml.commentAuthor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72" r:id="rId4"/>
  </p:sldMasterIdLst>
  <p:notesMasterIdLst>
    <p:notesMasterId r:id="rId7"/>
  </p:notesMasterIdLst>
  <p:sldIdLst>
    <p:sldId id="409" r:id="rId5"/>
    <p:sldId id="593" r:id="rId6"/>
    <p:sldId id="664" r:id="rId8"/>
    <p:sldId id="617" r:id="rId9"/>
    <p:sldId id="623" r:id="rId10"/>
    <p:sldId id="636" r:id="rId11"/>
    <p:sldId id="625" r:id="rId12"/>
    <p:sldId id="639" r:id="rId13"/>
    <p:sldId id="637" r:id="rId14"/>
    <p:sldId id="653" r:id="rId15"/>
    <p:sldId id="627" r:id="rId16"/>
    <p:sldId id="663" r:id="rId17"/>
    <p:sldId id="448" r:id="rId18"/>
    <p:sldId id="648" r:id="rId19"/>
    <p:sldId id="650" r:id="rId20"/>
    <p:sldId id="649" r:id="rId21"/>
    <p:sldId id="651" r:id="rId22"/>
    <p:sldId id="445" r:id="rId23"/>
    <p:sldId id="604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小文qwq" initials="小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DEFB"/>
    <a:srgbClr val="EE1F27"/>
    <a:srgbClr val="0070C0"/>
    <a:srgbClr val="E4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gs" Target="tags/tag82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image" Target="../media/image31.png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资金来源比例图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24313110824267"/>
          <c:y val="0.059067455764892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00442559468929"/>
          <c:y val="0.190089990001111"/>
          <c:w val="0.502581596902084"/>
          <c:h val="0.605599377846906"/>
        </c:manualLayout>
      </c:layout>
      <c:pie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35"/>
          <c:y val="0.900266666666667"/>
          <c:w val="0.4834"/>
          <c:h val="0.08373333333333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资金来源比例图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24313110824267"/>
          <c:y val="0.059067455764892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00442559468929"/>
          <c:y val="0.190089990001111"/>
          <c:w val="0.502581596902084"/>
          <c:h val="0.60559937784690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tile tx="0" ty="0" sx="100000" sy="100000" flip="none" algn="tl"/>
            </a:blipFill>
          </c:spPr>
          <c:explosion val="0"/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自筹资金</c:v>
                </c:pt>
                <c:pt idx="1">
                  <c:v>银行贷款</c:v>
                </c:pt>
                <c:pt idx="2">
                  <c:v>股权融资</c:v>
                </c:pt>
                <c:pt idx="3">
                  <c:v>创业贷款</c:v>
                </c:pt>
                <c:pt idx="4">
                  <c:v>创业资金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</c:v>
                </c:pt>
                <c:pt idx="1">
                  <c:v>0.32</c:v>
                </c:pt>
                <c:pt idx="2">
                  <c:v>0.12</c:v>
                </c:pt>
                <c:pt idx="3">
                  <c:v>0.12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资金来源比例图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24313110824267"/>
          <c:y val="0.059067455764892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00442559468929"/>
          <c:y val="0.190089990001111"/>
          <c:w val="0.502581596902084"/>
          <c:h val="0.605599377846906"/>
        </c:manualLayout>
      </c:layout>
      <c:pieChart>
        <c:varyColors val="1"/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35"/>
          <c:y val="0.900266666666667"/>
          <c:w val="0.4834"/>
          <c:h val="0.08373333333333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成本预算</a:t>
            </a:r>
            <a:r>
              <a:rPr lang="en-US" altLang="zh-CN" dirty="0"/>
              <a:t>(</a:t>
            </a:r>
            <a:r>
              <a:rPr lang="zh-CN" altLang="en-US" dirty="0"/>
              <a:t>单位：万元</a:t>
            </a:r>
            <a:r>
              <a:rPr lang="en-US" altLang="zh-CN" dirty="0"/>
              <a:t>)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阶段一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  <c:pt idx="3">
                  <c:v>第四年</c:v>
                </c:pt>
                <c:pt idx="4">
                  <c:v>第四年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阶段二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  <c:pt idx="3">
                  <c:v>第四年</c:v>
                </c:pt>
                <c:pt idx="4">
                  <c:v>第四年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1.8</c:v>
                </c:pt>
                <c:pt idx="4">
                  <c:v>1.8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阶段三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第一年</c:v>
                </c:pt>
                <c:pt idx="1">
                  <c:v>第二年</c:v>
                </c:pt>
                <c:pt idx="2">
                  <c:v>第三年</c:v>
                </c:pt>
                <c:pt idx="3">
                  <c:v>第四年</c:v>
                </c:pt>
                <c:pt idx="4">
                  <c:v>第四年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056806872"/>
        <c:axId val="1056800968"/>
      </c:lineChart>
      <c:catAx>
        <c:axId val="10568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56800968"/>
        <c:crosses val="autoZero"/>
        <c:auto val="1"/>
        <c:lblAlgn val="ctr"/>
        <c:lblOffset val="100"/>
        <c:noMultiLvlLbl val="0"/>
      </c:catAx>
      <c:valAx>
        <c:axId val="1056800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56806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 b="1" u="none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收入预期</a:t>
            </a:r>
            <a:endParaRPr lang="zh-CN" altLang="en-US" sz="2800" b="1" u="none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c:rich>
      </c:tx>
      <c:layout>
        <c:manualLayout>
          <c:xMode val="edge"/>
          <c:yMode val="edge"/>
          <c:x val="0.37719806763285"/>
          <c:y val="0.0036023054755043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829371980676328"/>
          <c:y val="0.145653218059558"/>
          <c:w val="0.88904347826087"/>
          <c:h val="0.6325648414985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成本</c:v>
                </c:pt>
              </c:strCache>
            </c:strRef>
          </c:tx>
          <c:spPr>
            <a:ln w="28575" cap="rnd" cmpd="sng">
              <a:solidFill>
                <a:schemeClr val="accent1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squar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初期</c:v>
                </c:pt>
                <c:pt idx="1">
                  <c:v>第一年</c:v>
                </c:pt>
                <c:pt idx="2">
                  <c:v>第二年</c:v>
                </c:pt>
                <c:pt idx="3">
                  <c:v>第三年</c:v>
                </c:pt>
                <c:pt idx="4">
                  <c:v>第四年</c:v>
                </c:pt>
                <c:pt idx="5">
                  <c:v>第五年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25</c:v>
                </c:pt>
                <c:pt idx="1">
                  <c:v>32</c:v>
                </c:pt>
                <c:pt idx="2">
                  <c:v>32</c:v>
                </c:pt>
                <c:pt idx="3">
                  <c:v>31</c:v>
                </c:pt>
                <c:pt idx="4">
                  <c:v>27</c:v>
                </c:pt>
                <c:pt idx="5">
                  <c:v>31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净利润</c:v>
                </c:pt>
              </c:strCache>
            </c:strRef>
          </c:tx>
          <c:spPr>
            <a:ln w="28575" cap="rnd" cmpd="sng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c:spPr>
          <c:marker>
            <c:symbol val="diamond"/>
            <c:size val="9"/>
            <c:spPr>
              <a:solidFill>
                <a:schemeClr val="accent5">
                  <a:lumMod val="75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4"/>
              <c:layout>
                <c:manualLayout>
                  <c:x val="0.0710144927536232"/>
                  <c:y val="-0.0284444444444444"/>
                </c:manualLayout>
              </c:layout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170048309178744"/>
                  <c:y val="0.0237037037037037"/>
                </c:manualLayout>
              </c:layout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初期</c:v>
                </c:pt>
                <c:pt idx="1">
                  <c:v>第一年</c:v>
                </c:pt>
                <c:pt idx="2">
                  <c:v>第二年</c:v>
                </c:pt>
                <c:pt idx="3">
                  <c:v>第三年</c:v>
                </c:pt>
                <c:pt idx="4">
                  <c:v>第四年</c:v>
                </c:pt>
                <c:pt idx="5">
                  <c:v>第五年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-25</c:v>
                </c:pt>
                <c:pt idx="1">
                  <c:v>-18.48</c:v>
                </c:pt>
                <c:pt idx="2">
                  <c:v>16.37</c:v>
                </c:pt>
                <c:pt idx="3">
                  <c:v>25.12</c:v>
                </c:pt>
                <c:pt idx="4">
                  <c:v>72.44</c:v>
                </c:pt>
                <c:pt idx="5">
                  <c:v>133.13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49370120"/>
        <c:axId val="442448107"/>
      </c:lineChart>
      <c:catAx>
        <c:axId val="7493701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42448107"/>
        <c:crosses val="autoZero"/>
        <c:auto val="1"/>
        <c:lblAlgn val="ctr"/>
        <c:lblOffset val="100"/>
        <c:noMultiLvlLbl val="0"/>
      </c:catAx>
      <c:valAx>
        <c:axId val="4424481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49370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600">
          <a:solidFill>
            <a:schemeClr val="tx1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2.84167" units="1/cm"/>
        </inkml:channelProperties>
      </inkml:inkSource>
      <inkml:timestamp xml:id="ts0" timeString="2022-04-16T02:22: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 24575,'-2'5'0,"1"1"0,-1 0 0,0 0 0,-1 0 0,1-1 0,-1 1 0,0-1 0,-7 9 0,0 2 0,5-8 0,3-6 0,1 0 0,-1 0 0,1 0 0,-1 0 0,1 0 0,0 0 0,0 1 0,0-1 0,0 0 0,1 1 0,-1-1 0,1 1 0,-1-1 0,1 3 0,2-5 0,0 0 0,1 0 0,-1-1 0,0 1 0,0-1 0,0 0 0,0 1 0,0-1 0,0 0 0,0 0 0,0 0 0,3-3 0,-5 4 0,1 0 0,0-1 0,0 1 0,0 0 0,-1-1 0,1 1 0,0-1 0,0 1 0,-1-1 0,1 1 0,0-1 0,-1 0 0,1 1 0,0-1 0,-1 0 0,1 1 0,-1-1 0,0 0 0,1 0 0,-1 1 0,1-3 0,-1 3 0,-1-1 0,1 1 0,0-1 0,-1 1 0,1-1 0,-1 1 0,1 0 0,-1-1 0,1 1 0,-1 0 0,1 0 0,-1-1 0,1 1 0,-1 0 0,1 0 0,-1 0 0,1-1 0,-1 1 0,1 0 0,-1 0 0,0 0 0,0 0 0,-41 1 0,-132 31 0,172-32 0,0 1 0,1-1 0,-1 0 0,0 1 0,0-1 0,0 0 0,1 0 0,-1 0 0,0 0 0,0 0 0,1-1 0,-1 1 0,0-1 0,0 1 0,1-1 0,-1 1 0,-1-2 0,2 2 0,1-1 0,0 1 0,0 0 0,-1-1 0,1 1 0,0 0 0,0-1 0,0 1 0,0 0 0,0-1 0,0 1 0,-1-1 0,1 1 0,0 0 0,0-1 0,0 1 0,0 0 0,0-1 0,0 1 0,1-1 0,-1 1 0,0 0 0,0-1 0,0 1 0,0 0 0,1-1 0,12-16 0,-5 9 0,0 1 0,0-1 0,1 2 0,0-1 0,0 1 0,0 0 0,1 1 0,0 0 0,0 1 0,15-4 0,-24 8 0,0 0 0,0 0 0,0 0 0,0 0 0,0 0 0,0 0 0,0 1 0,0-1 0,0 0 0,0 1 0,0-1 0,0 1 0,0-1 0,-1 1 0,1 0 0,0-1 0,0 1 0,0 0 0,-1-1 0,1 1 0,0 0 0,-1 0 0,1 0 0,0 0 0,-1 0 0,1-1 0,-1 1 0,0 0 0,1 0 0,-1 0 0,0 0 0,0 0 0,1 1 0,-1-1 0,0 0 0,0 0 0,0 0 0,0 0 0,0 0 0,-1 0 0,1 1 0,-5 49 0,4-48 0,-4 15 0,3-15 0,1 0 0,0 0 0,0 0 0,0 0 0,0 1 0,1-1 0,-1 0 0,1 0 0,0 0 0,0 0 0,0 1 0,0-1 0,2 4 0,-2-6 0,1-1 0,0 1 0,0-1 0,0 1 0,-1 0 0,1-1 0,0 0 0,0 1 0,0-1 0,0 1 0,0-1 0,0 0 0,0 0 0,0 0 0,0 0 0,0 0 0,0 1 0,0-2 0,0 1 0,0 0 0,0 0 0,0 0 0,0 0 0,2-1 0,27-8 0,-28 8 0,12-4 0,0-1 0,0 0 0,-1-2 0,0 1 0,22-18 0,-47 30 0,7 0 0,18-6 0,64-22 0,25-6 0,-165 64 0,20-15 0,0-2 0,-77 22 0,212-70 0,-49 15 0,0 2 0,63-11 0,-95 23 0,-12 4 0,-20 7 0,-39 12 0,15-6 0,0-3 0,-1-1 0,-51 6 0,145-42 0,-31 17 0,-12 4 0,1 0 0,0 0 0,0 1 0,0 0 0,0 0 0,0 0 0,0 1 0,1 0 0,-1 0 0,0 0 0,10 1 0,-16 0 0,0 0 0,0 0 0,1 0 0,-1 0 0,0 0 0,0 0 0,1 0 0,-1 0 0,0 0 0,0 0 0,0 1 0,1-1 0,-1 0 0,0 0 0,0 0 0,0 0 0,0 0 0,1 0 0,-1 1 0,0-1 0,0 0 0,0 0 0,0 0 0,0 0 0,1 1 0,-1-1 0,0 0 0,0 0 0,0 0 0,0 1 0,0-1 0,0 0 0,0 0 0,0 0 0,0 1 0,0-1 0,0 0 0,0 0 0,0 1 0,0-1 0,0 0 0,0 0 0,0 0 0,0 1 0,0-1 0,0 0 0,0 0 0,0 0 0,-1 1 0,-11 10 0,-16 7 0,-25 5 0,56-23 0,2-2 0,1 1 0,-1 0 0,1 0 0,0 1 0,0 0 0,7 0 0,-16 3 0,0 0 0,0 0 0,-1-1 0,1 1 0,-1-1 0,0 0 0,-6 3 0,-73 28 0,82-32 0,4 0 0,14-2 0,23-3 0,43-15 0,-55 12 0,0 1 0,43-4 0,-101 19 0,17-4 0,0-1 0,-23 5 0,160-38 0,-50 17 0,-223 30 0,124-19 0,24 1 0,1 0 0,-1-1 0,1 1 0,-1 0 0,1 0 0,-1-1 0,1 1 0,-1 0 0,1-1 0,0 1 0,-1-1 0,1 1 0,-1 0 0,1-1 0,0 1 0,0-1 0,-1 1 0,1-1 0,0 1 0,0-1 0,-1 1 0,1-1 0,0 1 0,0-2 0,0-1 0,1 1 0,-1-1 0,1 0 0,0 1 0,0-1 0,0 1 0,0-1 0,0 1 0,0-1 0,1 1 0,-1 0 0,1 0 0,3-4 0,3-4 0,15-17 0,-22 26 0,0 0 0,-1 0 0,1 1 0,0-1 0,0 0 0,0 0 0,0 1 0,0-1 0,0 0 0,0 1 0,0-1 0,0 1 0,0 0 0,0-1 0,0 1 0,0 0 0,1-1 0,0 1 0,2 0 0,-1 1 0,0-1 0,1-1 0,-1 1 0,1 0 0,-1-1 0,0 0 0,1 0 0,-1 0 0,4-2 0,-3 2 0,-1 0 0,1-1 0,0 1 0,-1 1 0,1-1 0,0 0 0,6 1 0,-10 0 0,0 0 0,0 0 0,1 0 0,-1 0 0,0 0 0,0 0 0,0 0 0,0 0 0,0 0 0,0 0 0,0 0 0,1 0 0,-1 0 0,0 0 0,0 0 0,0 0 0,0 0 0,0 0 0,0 0 0,0 0 0,0 0 0,1 0 0,-1 0 0,0 0 0,0 0 0,0 1 0,0-1 0,0 0 0,0 0 0,0 0 0,0 0 0,0 0 0,0 0 0,0 0 0,0 0 0,0 1 0,0-1 0,0 0 0,1 0 0,-1 0 0,0 0 0,0 0 0,0 0 0,0 0 0,0 1 0,0-1 0,0 0 0,0 0 0,-1 0 0,1 0 0,0 0 0,0 0 0,0 0 0,0 1 0,-7 6 0,-10 5 0,-55 27 0,82-45 0,-3 2 0,0-1 0,1 1 0,-1 1 0,1-1 0,0 1 0,0 1 0,16-4 0,-24 6 0,1 0 0,0 0 0,-1 0 0,1 1 0,-1-1 0,1 0 0,0 0 0,-1 0 0,1 1 0,-1-1 0,1 0 0,-1 1 0,1-1 0,-1 1 0,1-1 0,-1 0 0,1 1 0,-1-1 0,1 1 0,-1 0 0,0-1 0,1 1 0,-1-1 0,0 1 0,0-1 0,1 1 0,-1 0 0,0 0 0,1 25 0,-1-22 0,-1 0 0,1 0 0,-1 0 0,0 0 0,-1 0 0,1 0 0,-1 0 0,0 0 0,1-1 0,-4 4 0,0-3 0,-1 0 0,1 0 0,-1-1 0,0 0 0,0 0 0,0 0 0,0-1 0,-12 3 0,-28 13 0,142-32 0,-15 7 0,-86 8 0,-10 2 0,1 0 0,-1-1 0,0-1 0,0-1 0,1 0 0,-21-2 0,34 1 0,0 1 0,0 0 0,0-1 0,0 1 0,0-1 0,1 1 0,-1-1 0,0 1 0,0-1 0,1 0 0,-1 1 0,1-1 0,-1 0 0,0 1 0,1-1 0,-1 0 0,1 0 0,-1 0 0,1 0 0,0 0 0,-1 1 0,1-1 0,0 0 0,0 0 0,0 0 0,-1 0 0,1 0 0,0 0 0,0 0 0,0 0 0,1 0 0,-1 0 0,0 0 0,0 0 0,0 0 0,1 1 0,-1-1 0,0 0 0,2-1 0,17-41 0,-16 38 0,23-31 0,-20 30 0,-1 0 0,-1-1 0,1 1 0,3-10 0,-7 16 0,-1 0 0,0 0 0,0-1 0,0 1 0,0 0 0,0-1 0,0 1 0,0 0 0,0 0 0,0-1 0,0 1 0,0 0 0,0-1 0,0 1 0,0 0 0,0 0 0,-1-1 0,1 1 0,0 0 0,0-1 0,0 1 0,0 0 0,0 0 0,-1 0 0,1-1 0,0 1 0,0 0 0,0 0 0,-1 0 0,1-1 0,0 1 0,0 0 0,-1 0 0,1 0 0,0 0 0,0 0 0,-1-1 0,1 1 0,0 0 0,0 0 0,-1 0 0,1 0 0,0 0 0,-1 0 0,-17-1 0,8 3 0,30-2 0,-17-1 0,-1 1 0,0 0 0,0 0 0,0 0 0,0 0 0,0 0 0,0 0 0,0 1 0,0-1 0,0 1 0,0-1 0,0 1 0,0 0 0,2 1 0,-3-2 0,-1 0 0,0 1 0,0-1 0,0 0 0,0 0 0,1 1 0,-1-1 0,0 0 0,0 0 0,0 1 0,0-1 0,0 0 0,0 1 0,0-1 0,0 0 0,0 1 0,0-1 0,0 0 0,0 0 0,0 1 0,0-1 0,0 0 0,0 1 0,0-1 0,0 0 0,-1 0 0,1 1 0,0-1 0,0 0 0,0 0 0,0 1 0,-1-1 0,-16 14 0,12-11 0,-12 4 0,17-7 0,0-1 0,-1 0 0,1 1 0,-1-1 0,1 1 0,0-1 0,0 0 0,-1 1 0,1-1 0,0 0 0,0 1 0,0-1 0,0 0 0,0 1 0,0-1 0,0 0 0,0 0 0,0 1 0,0-1 0,0 0 0,0 1 0,0-1 0,1 0 0,-1 1 0,1-2 0,-1 0 0,1 0 0,-1-1 0,0 1 0,1 0 0,-1-1 0,0 1 0,0 0 0,-1-1 0,1 1 0,0 0 0,-1-1 0,1 1 0,-1 0 0,0 0 0,0-1 0,0 1 0,0 0 0,0 0 0,0 0 0,-1 0 0,1 0 0,-1 1 0,1-1 0,-3-2 0,-1 1 0,-1 0 0,1 0 0,-1 1 0,1 0 0,-1 0 0,0 0 0,0 0 0,-9 0 0,-28-3 0,-1 1 0,-59 4 0,69 0 0,236 0 0,-187 4 0,-13 3 0,-19 13 0,15-18 0,0-1 0,0 1 0,1-1 0,-1 1 0,1 0 0,-1 0 0,1 0 0,0-1 0,0 1 0,0 1 0,-1 1 0,2-3 0,0-1 0,1 1 0,-1 0 0,1-1 0,-1 1 0,1-1 0,-1 1 0,1-1 0,0 1 0,-1-1 0,1 1 0,0-1 0,-1 1 0,1-1 0,0 0 0,-1 1 0,1-1 0,0 0 0,0 0 0,0 1 0,-1-1 0,1 0 0,0 0 0,0 0 0,0 0 0,-1 0 0,2 0 0,28 1 0,-26-1 0,31-2 0,-25 1 0,-1 0 0,1 1 0,-1 0 0,1 0 0,16 4 0,-26-4 0,0 0 0,1 0 0,-1 0 0,0 0 0,1 0 0,-1 0 0,0 0 0,1 0 0,-1 0 0,0 0 0,1 1 0,-1-1 0,0 0 0,1 0 0,-1 0 0,0 0 0,0 1 0,1-1 0,-1 0 0,0 0 0,0 1 0,1-1 0,-1 0 0,0 0 0,0 1 0,0-1 0,0 0 0,1 1 0,-1-1 0,0 0 0,0 1 0,0-1 0,0 0 0,0 1 0,0-1 0,0 0 0,0 1 0,0-1 0,0 0 0,0 1 0,0-1 0,0 0 0,0 1 0,0 0 0,-13 14 0,0 0 0,13-14 0,0-1 0,0 0 0,0 1 0,0-1 0,0 1 0,1-1 0,-1 1 0,0-1 0,0 0 0,0 1 0,1-1 0,-1 1 0,0-1 0,0 0 0,1 1 0,-1-1 0,0 0 0,1 1 0,-1-1 0,0 0 0,1 1 0,-1-1 0,0 0 0,1 0 0,-1 0 0,1 1 0,-1-1 0,0 0 0,1 0 0,-1 0 0,1 0 0,-1 0 0,1 0 0,-1 0 0,1 0 0,-1 0 0,1 0 0,-1 0 0,0 0 0,1 0 0,0 0 0,17 2 0,-15-2 0,-1 0 0,1 0 0,0 0 0,-1 1 0,1-1 0,0 1 0,-1 0 0,1 0 0,3 1 0,-5-1 0,0 0 0,0 0 0,0 0 0,0 1 0,0-1 0,0 0 0,-1 0 0,1 1 0,0-1 0,-1 1 0,1-1 0,-1 0 0,1 1 0,-1-1 0,1 1 0,-1-1 0,0 1 0,0-1 0,0 1 0,0 0 0,0 1 0,-1 5 0,1 0 0,-1 0 0,0-1 0,0 1 0,-1 0 0,0-1 0,-1 0 0,-4 10 0,6-14 0,0-1 0,-1 1 0,1 0 0,-1-1 0,0 0 0,1 1 0,-1-1 0,0 0 0,-1 0 0,1 0 0,0 0 0,-1 0 0,1-1 0,-1 1 0,1-1 0,-1 1 0,0-1 0,0 0 0,1 0 0,-1 0 0,0-1 0,0 1 0,0-1 0,-4 1 0,-228-5 0,435-24 0,-332 26 0,77 3 0,-70-2 0,112-3-1365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2.84167" units="1/cm"/>
        </inkml:channelProperties>
      </inkml:inkSource>
      <inkml:timestamp xml:id="ts0" timeString="2022-04-16T02:22:49"/>
    </inkml:context>
    <inkml:brush xml:id="br0">
      <inkml:brushProperty name="width" value="0.5" units="cm"/>
      <inkml:brushProperty name="height" value="0.05" units="cm"/>
      <inkml:brushProperty name="color" value="#b4c3da"/>
    </inkml:brush>
  </inkml:definitions>
  <inkml:trace contextRef="#ctx0" brushRef="#br0">20 0 24575,'0'0'0,"2"0"0,2 0 0,0 2 0,0 2 0,-1 3 0,-1 3 0,0 4 0,-2 3 0,1 4 0,-1 4 0,-1 1 0,-3-1 0,-3 0 0,1-1 0,-2-1 0,-1-5 0,4-7 0,3-5 0,5-8 0,5-4 0,2-6 0,5-2 0,2-2 0,0 0 0,1 0 0,1 2 0,-1-1 0,2 1 0,-1-2 0,0 1 0,-1 1 0,-2 1 0,0 1 0,-2 3 0,0 2 0,-4 5 0,-2 7 0,-4 2 0,-3 6 0,-5 5 0,-2 3 0,-3 1 0,-1 4 0,-1-3 0,0 0 0,0-2 0,1-1 0,2-3 0,1-3 0,2-5 0,2-6 0,2-8 0,2-3 0,4-8 0,1 0 0,5-4 0,1-2 0,5 1 0,2-1 0,0 5 0,1 0 0,-2 3 0,-2 1 0,-3 5 0,-5 7 0,-3 8 0,-4 5 0,-7 7 0,-1 4 0,-4 0 0,-1 1 0,0 0 0,-1 2 0,3-4 0,0-2 0,1-5 0,2-7 0,4-8 0,4-6 0,5-6 0,4-4 0,4-5 0,0-2 0,3 1 0,1 1 0,0-1 0,-2 5 0,-4 1 0,-1 1 0,-3 2 0,-7 3 0,-3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2.84167" units="1/cm"/>
        </inkml:channelProperties>
      </inkml:inkSource>
      <inkml:timestamp xml:id="ts0" timeString="2022-04-16T02:22:58"/>
    </inkml:context>
    <inkml:brush xml:id="br0">
      <inkml:brushProperty name="width" value="0.5" units="cm"/>
      <inkml:brushProperty name="height" value="0.05" units="cm"/>
      <inkml:brushProperty name="color" value="#b4c3da"/>
    </inkml:brush>
  </inkml:definitions>
  <inkml:trace contextRef="#ctx0" brushRef="#br0">20 0 24575,'0'0'0,"2"0"0,2 0 0,0 2 0,0 2 0,-1 3 0,-1 3 0,0 4 0,-2 3 0,1 4 0,-1 4 0,-1 1 0,-3-1 0,-3 0 0,1-1 0,-2-1 0,-1-5 0,4-7 0,3-5 0,5-8 0,5-4 0,2-6 0,5-2 0,2-2 0,0 0 0,1 0 0,1 2 0,-1-1 0,2 1 0,-1-2 0,0 1 0,-1 1 0,-2 1 0,0 1 0,-2 3 0,0 2 0,-4 5 0,-2 7 0,-4 2 0,-3 6 0,-5 5 0,-2 3 0,-3 1 0,-1 4 0,-1-3 0,0 0 0,0-2 0,1-1 0,2-3 0,1-3 0,2-5 0,2-6 0,2-8 0,2-3 0,4-8 0,1 0 0,5-4 0,1-2 0,5 1 0,2-1 0,0 5 0,1 0 0,-2 3 0,-2 1 0,-3 5 0,-5 7 0,-3 8 0,-4 5 0,-7 7 0,-1 4 0,-4 0 0,-1 1 0,0 0 0,-1 2 0,3-4 0,0-2 0,1-5 0,2-7 0,4-8 0,4-6 0,5-6 0,4-4 0,4-5 0,0-2 0,3 1 0,1 1 0,0-1 0,-2 5 0,-4 1 0,-1 1 0,-3 2 0,-7 3 0,-3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2.84167" units="1/cm"/>
        </inkml:channelProperties>
      </inkml:inkSource>
      <inkml:timestamp xml:id="ts0" timeString="2022-04-16T02:29:51"/>
    </inkml:context>
    <inkml:brush xml:id="br0">
      <inkml:brushProperty name="width" value="0.5" units="cm"/>
      <inkml:brushProperty name="height" value="0.05" units="cm"/>
      <inkml:brushProperty name="color" value="#b4c3da"/>
    </inkml:brush>
  </inkml:definitions>
  <inkml:trace contextRef="#ctx0" brushRef="#br0">45 0 24575,'0'0'0,"4"0"0,5 0 0,0 1 0,0 2 0,-2 2 0,-2 2 0,-1 2 0,-4 3 0,2 2 0,-2 3 0,-2 1 0,-7-1 0,-7 0 0,3-1 0,-5 0 0,-2-4 0,8-4 0,8-4 0,11-5 0,11-4 0,4-3 0,12-1 0,4-2 0,0 0 0,3 0 0,1 1 0,-1 0 0,4 1 0,-3-2 0,1 1 0,-2 0 0,-6 1 0,1 1 0,-4 2 0,-1 1 0,-8 4 0,-5 4 0,-9 2 0,-7 4 0,-11 3 0,-5 2 0,-6 1 0,-2 3 0,-3-2 0,0-1 0,1 0 0,1-2 0,5-1 0,3-3 0,3-2 0,6-5 0,3-6 0,6-1 0,8-6 0,2 0 0,12-3 0,2-1 0,11 1 0,5-1 0,-1 3 0,3 1 0,-4 1 0,-5 1 0,-7 4 0,-11 4 0,-7 6 0,-9 3 0,-15 5 0,-3 3 0,-8 0 0,-3 0 0,0 0 0,-3 2 0,8-3 0,-1-1 0,3-4 0,5-5 0,8-5 0,9-4 0,12-4 0,8-3 0,9-3 0,1-2 0,6 1 0,2 1 0,1-1 0,-5 3 0,-9 1 0,-2 1 0,-7 1 0,-16 2 0,-7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2.84167" units="1/cm"/>
        </inkml:channelProperties>
      </inkml:inkSource>
      <inkml:timestamp xml:id="ts0" timeString="2022-04-16T02:29:51"/>
    </inkml:context>
    <inkml:brush xml:id="br0">
      <inkml:brushProperty name="width" value="0.5" units="cm"/>
      <inkml:brushProperty name="height" value="0.05" units="cm"/>
      <inkml:brushProperty name="color" value="#b4c3da"/>
    </inkml:brush>
  </inkml:definitions>
  <inkml:trace contextRef="#ctx0" brushRef="#br0">144 0 24575,'0'0'0,"15"0"0,14 0 0,-1 3 0,1 2 0,-7 5 0,-8 3 0,1 6 0,-15 5 0,7 4 0,-7 6 0,-7 2 0,-22-2 0,-22 0 0,8-1 0,-15-2 0,-7-7 0,29-9 0,22-6 0,36-12 0,35-5 0,15-9 0,37-2 0,13-2 0,1-1 0,7 0 0,7 3 0,-7-2 0,14 2 0,-7-3 0,0 2 0,-7 1 0,-15 1 0,1 2 0,-15 4 0,0 2 0,-29 7 0,-15 10 0,-28 3 0,-22 7 0,-35 8 0,-16 4 0,-21 1 0,-7 5 0,-7-4 0,0 1 0,-1-4 0,8 0 0,14-5 0,8-4 0,14-7 0,14-8 0,15-11 0,14-4 0,29-10 0,8-1 0,35-5 0,7-3 0,37 1 0,14-1 0,0 7 0,7 0 0,-14 4 0,-14 1 0,-23 7 0,-35 10 0,-22 10 0,-29 7 0,-50 10 0,-7 6 0,-30-1 0,-6 2 0,-1 0 0,-7 2 0,22-5 0,0-3 0,7-6 0,15-10 0,28-11 0,29-9 0,37-7 0,28-6 0,29-6 0,0-4 0,21 2 0,8 2 0,0-2 0,-15 6 0,-28 3 0,-8 0 0,-21 3 0,-51 5 0,-21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28D3-C02B-4FFA-BF10-31B0972A77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4B4A2-0878-41E5-9E89-D2EB77308F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千库网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80AC-A647-4255-AC62-45EE4BE83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B3A1-45C6-4EA7-AB50-FEBF6586C4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F68A-4A43-4F65-8682-487CBA1EA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4117720" y="2750627"/>
            <a:ext cx="988139" cy="2423200"/>
          </a:xfrm>
          <a:custGeom>
            <a:avLst/>
            <a:gdLst>
              <a:gd name="connsiteX0" fmla="*/ 0 w 988139"/>
              <a:gd name="connsiteY0" fmla="*/ 0 h 2423200"/>
              <a:gd name="connsiteX1" fmla="*/ 988139 w 988139"/>
              <a:gd name="connsiteY1" fmla="*/ 0 h 2423200"/>
              <a:gd name="connsiteX2" fmla="*/ 988139 w 988139"/>
              <a:gd name="connsiteY2" fmla="*/ 2423200 h 2423200"/>
              <a:gd name="connsiteX3" fmla="*/ 0 w 988139"/>
              <a:gd name="connsiteY3" fmla="*/ 2423200 h 24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8139" h="2423200">
                <a:moveTo>
                  <a:pt x="0" y="0"/>
                </a:moveTo>
                <a:lnTo>
                  <a:pt x="988139" y="0"/>
                </a:lnTo>
                <a:lnTo>
                  <a:pt x="988139" y="2423200"/>
                </a:lnTo>
                <a:lnTo>
                  <a:pt x="0" y="242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5281396" y="2323531"/>
            <a:ext cx="1655035" cy="2945373"/>
          </a:xfrm>
          <a:custGeom>
            <a:avLst/>
            <a:gdLst>
              <a:gd name="connsiteX0" fmla="*/ 0 w 1655035"/>
              <a:gd name="connsiteY0" fmla="*/ 0 h 2945373"/>
              <a:gd name="connsiteX1" fmla="*/ 1655035 w 1655035"/>
              <a:gd name="connsiteY1" fmla="*/ 0 h 2945373"/>
              <a:gd name="connsiteX2" fmla="*/ 1655035 w 1655035"/>
              <a:gd name="connsiteY2" fmla="*/ 2945373 h 2945373"/>
              <a:gd name="connsiteX3" fmla="*/ 0 w 1655035"/>
              <a:gd name="connsiteY3" fmla="*/ 2945373 h 2945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5035" h="2945373">
                <a:moveTo>
                  <a:pt x="0" y="0"/>
                </a:moveTo>
                <a:lnTo>
                  <a:pt x="1655035" y="0"/>
                </a:lnTo>
                <a:lnTo>
                  <a:pt x="1655035" y="2945373"/>
                </a:lnTo>
                <a:lnTo>
                  <a:pt x="0" y="2945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7098985" y="2756435"/>
            <a:ext cx="988139" cy="2423200"/>
          </a:xfrm>
          <a:custGeom>
            <a:avLst/>
            <a:gdLst>
              <a:gd name="connsiteX0" fmla="*/ 0 w 988139"/>
              <a:gd name="connsiteY0" fmla="*/ 0 h 2423200"/>
              <a:gd name="connsiteX1" fmla="*/ 988139 w 988139"/>
              <a:gd name="connsiteY1" fmla="*/ 0 h 2423200"/>
              <a:gd name="connsiteX2" fmla="*/ 988139 w 988139"/>
              <a:gd name="connsiteY2" fmla="*/ 2423200 h 2423200"/>
              <a:gd name="connsiteX3" fmla="*/ 0 w 988139"/>
              <a:gd name="connsiteY3" fmla="*/ 2423200 h 24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8139" h="2423200">
                <a:moveTo>
                  <a:pt x="0" y="0"/>
                </a:moveTo>
                <a:lnTo>
                  <a:pt x="988139" y="0"/>
                </a:lnTo>
                <a:lnTo>
                  <a:pt x="988139" y="2423200"/>
                </a:lnTo>
                <a:lnTo>
                  <a:pt x="0" y="242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587" y="1268414"/>
            <a:ext cx="12185414" cy="4829175"/>
          </a:xfrm>
          <a:custGeom>
            <a:avLst/>
            <a:gdLst>
              <a:gd name="connsiteX0" fmla="*/ 7740531 w 12185414"/>
              <a:gd name="connsiteY0" fmla="*/ 0 h 4829175"/>
              <a:gd name="connsiteX1" fmla="*/ 12185414 w 12185414"/>
              <a:gd name="connsiteY1" fmla="*/ 0 h 4829175"/>
              <a:gd name="connsiteX2" fmla="*/ 12185414 w 12185414"/>
              <a:gd name="connsiteY2" fmla="*/ 4829175 h 4829175"/>
              <a:gd name="connsiteX3" fmla="*/ 7740531 w 12185414"/>
              <a:gd name="connsiteY3" fmla="*/ 4829175 h 4829175"/>
              <a:gd name="connsiteX4" fmla="*/ 0 w 12185414"/>
              <a:gd name="connsiteY4" fmla="*/ 0 h 4829175"/>
              <a:gd name="connsiteX5" fmla="*/ 6089411 w 12185414"/>
              <a:gd name="connsiteY5" fmla="*/ 0 h 4829175"/>
              <a:gd name="connsiteX6" fmla="*/ 6089411 w 12185414"/>
              <a:gd name="connsiteY6" fmla="*/ 4829175 h 4829175"/>
              <a:gd name="connsiteX7" fmla="*/ 0 w 12185414"/>
              <a:gd name="connsiteY7" fmla="*/ 4829175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5414" h="4829175">
                <a:moveTo>
                  <a:pt x="7740531" y="0"/>
                </a:moveTo>
                <a:lnTo>
                  <a:pt x="12185414" y="0"/>
                </a:lnTo>
                <a:lnTo>
                  <a:pt x="12185414" y="4829175"/>
                </a:lnTo>
                <a:lnTo>
                  <a:pt x="7740531" y="4829175"/>
                </a:lnTo>
                <a:close/>
                <a:moveTo>
                  <a:pt x="0" y="0"/>
                </a:moveTo>
                <a:lnTo>
                  <a:pt x="6089411" y="0"/>
                </a:lnTo>
                <a:lnTo>
                  <a:pt x="6089411" y="4829175"/>
                </a:lnTo>
                <a:lnTo>
                  <a:pt x="0" y="4829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902678" y="2205777"/>
            <a:ext cx="2185140" cy="2381935"/>
          </a:xfrm>
          <a:custGeom>
            <a:avLst/>
            <a:gdLst>
              <a:gd name="connsiteX0" fmla="*/ 0 w 2185140"/>
              <a:gd name="connsiteY0" fmla="*/ 0 h 2381935"/>
              <a:gd name="connsiteX1" fmla="*/ 2185140 w 2185140"/>
              <a:gd name="connsiteY1" fmla="*/ 0 h 2381935"/>
              <a:gd name="connsiteX2" fmla="*/ 2185140 w 2185140"/>
              <a:gd name="connsiteY2" fmla="*/ 2381935 h 2381935"/>
              <a:gd name="connsiteX3" fmla="*/ 0 w 2185140"/>
              <a:gd name="connsiteY3" fmla="*/ 2381935 h 23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140" h="2381935">
                <a:moveTo>
                  <a:pt x="0" y="0"/>
                </a:moveTo>
                <a:lnTo>
                  <a:pt x="2185140" y="0"/>
                </a:lnTo>
                <a:lnTo>
                  <a:pt x="2185140" y="2381935"/>
                </a:lnTo>
                <a:lnTo>
                  <a:pt x="0" y="2381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639228" y="2205777"/>
            <a:ext cx="2185140" cy="2381935"/>
          </a:xfrm>
          <a:custGeom>
            <a:avLst/>
            <a:gdLst>
              <a:gd name="connsiteX0" fmla="*/ 0 w 2185140"/>
              <a:gd name="connsiteY0" fmla="*/ 0 h 2381935"/>
              <a:gd name="connsiteX1" fmla="*/ 2185140 w 2185140"/>
              <a:gd name="connsiteY1" fmla="*/ 0 h 2381935"/>
              <a:gd name="connsiteX2" fmla="*/ 2185140 w 2185140"/>
              <a:gd name="connsiteY2" fmla="*/ 2381935 h 2381935"/>
              <a:gd name="connsiteX3" fmla="*/ 0 w 2185140"/>
              <a:gd name="connsiteY3" fmla="*/ 2381935 h 23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140" h="2381935">
                <a:moveTo>
                  <a:pt x="0" y="0"/>
                </a:moveTo>
                <a:lnTo>
                  <a:pt x="2185140" y="0"/>
                </a:lnTo>
                <a:lnTo>
                  <a:pt x="2185140" y="2381935"/>
                </a:lnTo>
                <a:lnTo>
                  <a:pt x="0" y="2381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375778" y="2205777"/>
            <a:ext cx="2185140" cy="2381935"/>
          </a:xfrm>
          <a:custGeom>
            <a:avLst/>
            <a:gdLst>
              <a:gd name="connsiteX0" fmla="*/ 0 w 2185140"/>
              <a:gd name="connsiteY0" fmla="*/ 0 h 2381935"/>
              <a:gd name="connsiteX1" fmla="*/ 2185140 w 2185140"/>
              <a:gd name="connsiteY1" fmla="*/ 0 h 2381935"/>
              <a:gd name="connsiteX2" fmla="*/ 2185140 w 2185140"/>
              <a:gd name="connsiteY2" fmla="*/ 2381935 h 2381935"/>
              <a:gd name="connsiteX3" fmla="*/ 0 w 2185140"/>
              <a:gd name="connsiteY3" fmla="*/ 2381935 h 23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140" h="2381935">
                <a:moveTo>
                  <a:pt x="0" y="0"/>
                </a:moveTo>
                <a:lnTo>
                  <a:pt x="2185140" y="0"/>
                </a:lnTo>
                <a:lnTo>
                  <a:pt x="2185140" y="2381935"/>
                </a:lnTo>
                <a:lnTo>
                  <a:pt x="0" y="2381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9112328" y="2205777"/>
            <a:ext cx="2185141" cy="2381935"/>
          </a:xfrm>
          <a:custGeom>
            <a:avLst/>
            <a:gdLst>
              <a:gd name="connsiteX0" fmla="*/ 0 w 2185141"/>
              <a:gd name="connsiteY0" fmla="*/ 0 h 2381935"/>
              <a:gd name="connsiteX1" fmla="*/ 2185141 w 2185141"/>
              <a:gd name="connsiteY1" fmla="*/ 0 h 2381935"/>
              <a:gd name="connsiteX2" fmla="*/ 2185141 w 2185141"/>
              <a:gd name="connsiteY2" fmla="*/ 2381935 h 2381935"/>
              <a:gd name="connsiteX3" fmla="*/ 0 w 2185141"/>
              <a:gd name="connsiteY3" fmla="*/ 2381935 h 23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5141" h="2381935">
                <a:moveTo>
                  <a:pt x="0" y="0"/>
                </a:moveTo>
                <a:lnTo>
                  <a:pt x="2185141" y="0"/>
                </a:lnTo>
                <a:lnTo>
                  <a:pt x="2185141" y="2381935"/>
                </a:lnTo>
                <a:lnTo>
                  <a:pt x="0" y="2381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132" y="0"/>
            <a:ext cx="3895768" cy="6858001"/>
          </a:xfrm>
          <a:custGeom>
            <a:avLst/>
            <a:gdLst>
              <a:gd name="connsiteX0" fmla="*/ 0 w 3895768"/>
              <a:gd name="connsiteY0" fmla="*/ 0 h 5733907"/>
              <a:gd name="connsiteX1" fmla="*/ 3895768 w 3895768"/>
              <a:gd name="connsiteY1" fmla="*/ 0 h 5733907"/>
              <a:gd name="connsiteX2" fmla="*/ 3895768 w 3895768"/>
              <a:gd name="connsiteY2" fmla="*/ 5733907 h 5733907"/>
              <a:gd name="connsiteX3" fmla="*/ 0 w 3895768"/>
              <a:gd name="connsiteY3" fmla="*/ 5733907 h 573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5768" h="5733907">
                <a:moveTo>
                  <a:pt x="0" y="0"/>
                </a:moveTo>
                <a:lnTo>
                  <a:pt x="3895768" y="0"/>
                </a:lnTo>
                <a:lnTo>
                  <a:pt x="3895768" y="5733907"/>
                </a:lnTo>
                <a:lnTo>
                  <a:pt x="0" y="57339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680175" cy="6858000"/>
          </a:xfrm>
          <a:custGeom>
            <a:avLst/>
            <a:gdLst>
              <a:gd name="connsiteX0" fmla="*/ 0 w 7680175"/>
              <a:gd name="connsiteY0" fmla="*/ 0 h 6858000"/>
              <a:gd name="connsiteX1" fmla="*/ 7680175 w 7680175"/>
              <a:gd name="connsiteY1" fmla="*/ 0 h 6858000"/>
              <a:gd name="connsiteX2" fmla="*/ 7680175 w 7680175"/>
              <a:gd name="connsiteY2" fmla="*/ 6858000 h 6858000"/>
              <a:gd name="connsiteX3" fmla="*/ 0 w 7680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175" h="6858000">
                <a:moveTo>
                  <a:pt x="0" y="0"/>
                </a:moveTo>
                <a:lnTo>
                  <a:pt x="7680175" y="0"/>
                </a:lnTo>
                <a:lnTo>
                  <a:pt x="76801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  <p:sndAc>
      <p:stSnd>
        <p:snd r:embed="rId2" name="chimes.wav"/>
      </p:stSnd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  <p:sndAc>
      <p:stSnd>
        <p:snd r:embed="rId2" name="chimes.wav"/>
      </p:stSnd>
    </p:sndAc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  <p:sndAc>
      <p:stSnd>
        <p:snd r:embed="rId2" name="chimes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  <p:sndAc>
      <p:stSnd>
        <p:snd r:embed="rId2" name="chimes.wav"/>
      </p:stSnd>
    </p:sndAc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/>
    <p:sndAc>
      <p:stSnd>
        <p:snd r:embed="rId7" name="chimes.wav"/>
      </p:stSnd>
    </p:sndAc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734959" y="1283049"/>
            <a:ext cx="3584891" cy="1818105"/>
          </a:xfrm>
          <a:custGeom>
            <a:avLst/>
            <a:gdLst>
              <a:gd name="connsiteX0" fmla="*/ 0 w 3584891"/>
              <a:gd name="connsiteY0" fmla="*/ 0 h 1818105"/>
              <a:gd name="connsiteX1" fmla="*/ 3584891 w 3584891"/>
              <a:gd name="connsiteY1" fmla="*/ 0 h 1818105"/>
              <a:gd name="connsiteX2" fmla="*/ 3584891 w 3584891"/>
              <a:gd name="connsiteY2" fmla="*/ 1818105 h 1818105"/>
              <a:gd name="connsiteX3" fmla="*/ 0 w 3584891"/>
              <a:gd name="connsiteY3" fmla="*/ 1818105 h 181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891" h="1818105">
                <a:moveTo>
                  <a:pt x="0" y="0"/>
                </a:moveTo>
                <a:lnTo>
                  <a:pt x="3584891" y="0"/>
                </a:lnTo>
                <a:lnTo>
                  <a:pt x="3584891" y="1818105"/>
                </a:lnTo>
                <a:lnTo>
                  <a:pt x="0" y="18181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4323371" y="1283049"/>
            <a:ext cx="3584891" cy="1818105"/>
          </a:xfrm>
          <a:custGeom>
            <a:avLst/>
            <a:gdLst>
              <a:gd name="connsiteX0" fmla="*/ 0 w 3584891"/>
              <a:gd name="connsiteY0" fmla="*/ 0 h 1818105"/>
              <a:gd name="connsiteX1" fmla="*/ 3584891 w 3584891"/>
              <a:gd name="connsiteY1" fmla="*/ 0 h 1818105"/>
              <a:gd name="connsiteX2" fmla="*/ 3584891 w 3584891"/>
              <a:gd name="connsiteY2" fmla="*/ 1818105 h 1818105"/>
              <a:gd name="connsiteX3" fmla="*/ 0 w 3584891"/>
              <a:gd name="connsiteY3" fmla="*/ 1818105 h 181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891" h="1818105">
                <a:moveTo>
                  <a:pt x="0" y="0"/>
                </a:moveTo>
                <a:lnTo>
                  <a:pt x="3584891" y="0"/>
                </a:lnTo>
                <a:lnTo>
                  <a:pt x="3584891" y="1818105"/>
                </a:lnTo>
                <a:lnTo>
                  <a:pt x="0" y="18181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7911783" y="1283049"/>
            <a:ext cx="3584891" cy="1818105"/>
          </a:xfrm>
          <a:custGeom>
            <a:avLst/>
            <a:gdLst>
              <a:gd name="connsiteX0" fmla="*/ 0 w 3584891"/>
              <a:gd name="connsiteY0" fmla="*/ 0 h 1818105"/>
              <a:gd name="connsiteX1" fmla="*/ 3584891 w 3584891"/>
              <a:gd name="connsiteY1" fmla="*/ 0 h 1818105"/>
              <a:gd name="connsiteX2" fmla="*/ 3584891 w 3584891"/>
              <a:gd name="connsiteY2" fmla="*/ 1818105 h 1818105"/>
              <a:gd name="connsiteX3" fmla="*/ 0 w 3584891"/>
              <a:gd name="connsiteY3" fmla="*/ 1818105 h 181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891" h="1818105">
                <a:moveTo>
                  <a:pt x="0" y="0"/>
                </a:moveTo>
                <a:lnTo>
                  <a:pt x="3584891" y="0"/>
                </a:lnTo>
                <a:lnTo>
                  <a:pt x="3584891" y="1818105"/>
                </a:lnTo>
                <a:lnTo>
                  <a:pt x="0" y="18181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734959" y="3822667"/>
            <a:ext cx="3584891" cy="1818105"/>
          </a:xfrm>
          <a:custGeom>
            <a:avLst/>
            <a:gdLst>
              <a:gd name="connsiteX0" fmla="*/ 0 w 3584891"/>
              <a:gd name="connsiteY0" fmla="*/ 0 h 1818105"/>
              <a:gd name="connsiteX1" fmla="*/ 3584891 w 3584891"/>
              <a:gd name="connsiteY1" fmla="*/ 0 h 1818105"/>
              <a:gd name="connsiteX2" fmla="*/ 3584891 w 3584891"/>
              <a:gd name="connsiteY2" fmla="*/ 1818105 h 1818105"/>
              <a:gd name="connsiteX3" fmla="*/ 0 w 3584891"/>
              <a:gd name="connsiteY3" fmla="*/ 1818105 h 181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891" h="1818105">
                <a:moveTo>
                  <a:pt x="0" y="0"/>
                </a:moveTo>
                <a:lnTo>
                  <a:pt x="3584891" y="0"/>
                </a:lnTo>
                <a:lnTo>
                  <a:pt x="3584891" y="1818105"/>
                </a:lnTo>
                <a:lnTo>
                  <a:pt x="0" y="18181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4"/>
          </p:nvPr>
        </p:nvSpPr>
        <p:spPr>
          <a:xfrm>
            <a:off x="4323371" y="3822667"/>
            <a:ext cx="3584891" cy="1818105"/>
          </a:xfrm>
          <a:custGeom>
            <a:avLst/>
            <a:gdLst>
              <a:gd name="connsiteX0" fmla="*/ 0 w 3584891"/>
              <a:gd name="connsiteY0" fmla="*/ 0 h 1818105"/>
              <a:gd name="connsiteX1" fmla="*/ 3584891 w 3584891"/>
              <a:gd name="connsiteY1" fmla="*/ 0 h 1818105"/>
              <a:gd name="connsiteX2" fmla="*/ 3584891 w 3584891"/>
              <a:gd name="connsiteY2" fmla="*/ 1818105 h 1818105"/>
              <a:gd name="connsiteX3" fmla="*/ 0 w 3584891"/>
              <a:gd name="connsiteY3" fmla="*/ 1818105 h 181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891" h="1818105">
                <a:moveTo>
                  <a:pt x="0" y="0"/>
                </a:moveTo>
                <a:lnTo>
                  <a:pt x="3584891" y="0"/>
                </a:lnTo>
                <a:lnTo>
                  <a:pt x="3584891" y="1818105"/>
                </a:lnTo>
                <a:lnTo>
                  <a:pt x="0" y="18181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5"/>
          </p:nvPr>
        </p:nvSpPr>
        <p:spPr>
          <a:xfrm>
            <a:off x="7911783" y="3822667"/>
            <a:ext cx="3584891" cy="1818105"/>
          </a:xfrm>
          <a:custGeom>
            <a:avLst/>
            <a:gdLst>
              <a:gd name="connsiteX0" fmla="*/ 0 w 3584891"/>
              <a:gd name="connsiteY0" fmla="*/ 0 h 1818105"/>
              <a:gd name="connsiteX1" fmla="*/ 3584891 w 3584891"/>
              <a:gd name="connsiteY1" fmla="*/ 0 h 1818105"/>
              <a:gd name="connsiteX2" fmla="*/ 3584891 w 3584891"/>
              <a:gd name="connsiteY2" fmla="*/ 1818105 h 1818105"/>
              <a:gd name="connsiteX3" fmla="*/ 0 w 3584891"/>
              <a:gd name="connsiteY3" fmla="*/ 1818105 h 181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891" h="1818105">
                <a:moveTo>
                  <a:pt x="0" y="0"/>
                </a:moveTo>
                <a:lnTo>
                  <a:pt x="3584891" y="0"/>
                </a:lnTo>
                <a:lnTo>
                  <a:pt x="3584891" y="1818105"/>
                </a:lnTo>
                <a:lnTo>
                  <a:pt x="0" y="18181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333500" y="1494433"/>
            <a:ext cx="3848100" cy="1514473"/>
          </a:xfrm>
          <a:custGeom>
            <a:avLst/>
            <a:gdLst>
              <a:gd name="connsiteX0" fmla="*/ 0 w 3848100"/>
              <a:gd name="connsiteY0" fmla="*/ 0 h 1514473"/>
              <a:gd name="connsiteX1" fmla="*/ 3848100 w 3848100"/>
              <a:gd name="connsiteY1" fmla="*/ 0 h 1514473"/>
              <a:gd name="connsiteX2" fmla="*/ 3848100 w 3848100"/>
              <a:gd name="connsiteY2" fmla="*/ 1514473 h 1514473"/>
              <a:gd name="connsiteX3" fmla="*/ 0 w 3848100"/>
              <a:gd name="connsiteY3" fmla="*/ 1514473 h 151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1514473">
                <a:moveTo>
                  <a:pt x="0" y="0"/>
                </a:moveTo>
                <a:lnTo>
                  <a:pt x="3848100" y="0"/>
                </a:lnTo>
                <a:lnTo>
                  <a:pt x="3848100" y="1514473"/>
                </a:lnTo>
                <a:lnTo>
                  <a:pt x="0" y="15144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7010400" y="2624135"/>
            <a:ext cx="3848100" cy="2100264"/>
          </a:xfrm>
          <a:custGeom>
            <a:avLst/>
            <a:gdLst>
              <a:gd name="connsiteX0" fmla="*/ 0 w 3848100"/>
              <a:gd name="connsiteY0" fmla="*/ 0 h 2100264"/>
              <a:gd name="connsiteX1" fmla="*/ 3848100 w 3848100"/>
              <a:gd name="connsiteY1" fmla="*/ 0 h 2100264"/>
              <a:gd name="connsiteX2" fmla="*/ 3848100 w 3848100"/>
              <a:gd name="connsiteY2" fmla="*/ 2100264 h 2100264"/>
              <a:gd name="connsiteX3" fmla="*/ 0 w 3848100"/>
              <a:gd name="connsiteY3" fmla="*/ 2100264 h 210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2100264">
                <a:moveTo>
                  <a:pt x="0" y="0"/>
                </a:moveTo>
                <a:lnTo>
                  <a:pt x="3848100" y="0"/>
                </a:lnTo>
                <a:lnTo>
                  <a:pt x="3848100" y="2100264"/>
                </a:lnTo>
                <a:lnTo>
                  <a:pt x="0" y="2100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333500" y="4620536"/>
            <a:ext cx="3848100" cy="1514473"/>
          </a:xfrm>
          <a:custGeom>
            <a:avLst/>
            <a:gdLst>
              <a:gd name="connsiteX0" fmla="*/ 0 w 3848100"/>
              <a:gd name="connsiteY0" fmla="*/ 0 h 1514473"/>
              <a:gd name="connsiteX1" fmla="*/ 3848100 w 3848100"/>
              <a:gd name="connsiteY1" fmla="*/ 0 h 1514473"/>
              <a:gd name="connsiteX2" fmla="*/ 3848100 w 3848100"/>
              <a:gd name="connsiteY2" fmla="*/ 1514473 h 1514473"/>
              <a:gd name="connsiteX3" fmla="*/ 0 w 3848100"/>
              <a:gd name="connsiteY3" fmla="*/ 1514473 h 151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1514473">
                <a:moveTo>
                  <a:pt x="0" y="0"/>
                </a:moveTo>
                <a:lnTo>
                  <a:pt x="3848100" y="0"/>
                </a:lnTo>
                <a:lnTo>
                  <a:pt x="3848100" y="1514473"/>
                </a:lnTo>
                <a:lnTo>
                  <a:pt x="0" y="15144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42950" y="960628"/>
            <a:ext cx="10706099" cy="1568269"/>
          </a:xfrm>
          <a:custGeom>
            <a:avLst/>
            <a:gdLst>
              <a:gd name="connsiteX0" fmla="*/ 0 w 10706099"/>
              <a:gd name="connsiteY0" fmla="*/ 0 h 1568269"/>
              <a:gd name="connsiteX1" fmla="*/ 10706099 w 10706099"/>
              <a:gd name="connsiteY1" fmla="*/ 0 h 1568269"/>
              <a:gd name="connsiteX2" fmla="*/ 10706099 w 10706099"/>
              <a:gd name="connsiteY2" fmla="*/ 1568269 h 1568269"/>
              <a:gd name="connsiteX3" fmla="*/ 0 w 10706099"/>
              <a:gd name="connsiteY3" fmla="*/ 1568269 h 156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6099" h="1568269">
                <a:moveTo>
                  <a:pt x="0" y="0"/>
                </a:moveTo>
                <a:lnTo>
                  <a:pt x="10706099" y="0"/>
                </a:lnTo>
                <a:lnTo>
                  <a:pt x="10706099" y="1568269"/>
                </a:lnTo>
                <a:lnTo>
                  <a:pt x="0" y="1568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222480"/>
              <a:gd name="connsiteY0" fmla="*/ 0 h 6858000"/>
              <a:gd name="connsiteX1" fmla="*/ 12222480 w 12222480"/>
              <a:gd name="connsiteY1" fmla="*/ 0 h 6858000"/>
              <a:gd name="connsiteX2" fmla="*/ 12222480 w 12222480"/>
              <a:gd name="connsiteY2" fmla="*/ 6858000 h 6858000"/>
              <a:gd name="connsiteX3" fmla="*/ 0 w 122224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2480" h="6858000">
                <a:moveTo>
                  <a:pt x="0" y="0"/>
                </a:moveTo>
                <a:lnTo>
                  <a:pt x="12222480" y="0"/>
                </a:lnTo>
                <a:lnTo>
                  <a:pt x="122224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74057" y="1691297"/>
            <a:ext cx="2946400" cy="3270775"/>
          </a:xfrm>
          <a:custGeom>
            <a:avLst/>
            <a:gdLst>
              <a:gd name="connsiteX0" fmla="*/ 0 w 2946400"/>
              <a:gd name="connsiteY0" fmla="*/ 0 h 3270775"/>
              <a:gd name="connsiteX1" fmla="*/ 2946400 w 2946400"/>
              <a:gd name="connsiteY1" fmla="*/ 0 h 3270775"/>
              <a:gd name="connsiteX2" fmla="*/ 2946400 w 2946400"/>
              <a:gd name="connsiteY2" fmla="*/ 3270775 h 3270775"/>
              <a:gd name="connsiteX3" fmla="*/ 0 w 2946400"/>
              <a:gd name="connsiteY3" fmla="*/ 3270775 h 327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3270775">
                <a:moveTo>
                  <a:pt x="0" y="0"/>
                </a:moveTo>
                <a:lnTo>
                  <a:pt x="2946400" y="0"/>
                </a:lnTo>
                <a:lnTo>
                  <a:pt x="2946400" y="3270775"/>
                </a:lnTo>
                <a:lnTo>
                  <a:pt x="0" y="3270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622800" y="1691297"/>
            <a:ext cx="2946400" cy="3270775"/>
          </a:xfrm>
          <a:custGeom>
            <a:avLst/>
            <a:gdLst>
              <a:gd name="connsiteX0" fmla="*/ 0 w 2946400"/>
              <a:gd name="connsiteY0" fmla="*/ 0 h 3270775"/>
              <a:gd name="connsiteX1" fmla="*/ 2946400 w 2946400"/>
              <a:gd name="connsiteY1" fmla="*/ 0 h 3270775"/>
              <a:gd name="connsiteX2" fmla="*/ 2946400 w 2946400"/>
              <a:gd name="connsiteY2" fmla="*/ 3270775 h 3270775"/>
              <a:gd name="connsiteX3" fmla="*/ 0 w 2946400"/>
              <a:gd name="connsiteY3" fmla="*/ 3270775 h 327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3270775">
                <a:moveTo>
                  <a:pt x="0" y="0"/>
                </a:moveTo>
                <a:lnTo>
                  <a:pt x="2946400" y="0"/>
                </a:lnTo>
                <a:lnTo>
                  <a:pt x="2946400" y="3270775"/>
                </a:lnTo>
                <a:lnTo>
                  <a:pt x="0" y="3270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8171543" y="1691297"/>
            <a:ext cx="2946400" cy="3270775"/>
          </a:xfrm>
          <a:custGeom>
            <a:avLst/>
            <a:gdLst>
              <a:gd name="connsiteX0" fmla="*/ 0 w 2946400"/>
              <a:gd name="connsiteY0" fmla="*/ 0 h 3270775"/>
              <a:gd name="connsiteX1" fmla="*/ 2946400 w 2946400"/>
              <a:gd name="connsiteY1" fmla="*/ 0 h 3270775"/>
              <a:gd name="connsiteX2" fmla="*/ 2946400 w 2946400"/>
              <a:gd name="connsiteY2" fmla="*/ 3270775 h 3270775"/>
              <a:gd name="connsiteX3" fmla="*/ 0 w 2946400"/>
              <a:gd name="connsiteY3" fmla="*/ 3270775 h 327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3270775">
                <a:moveTo>
                  <a:pt x="0" y="0"/>
                </a:moveTo>
                <a:lnTo>
                  <a:pt x="2946400" y="0"/>
                </a:lnTo>
                <a:lnTo>
                  <a:pt x="2946400" y="3270775"/>
                </a:lnTo>
                <a:lnTo>
                  <a:pt x="0" y="3270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audio" Target="../media/audio1.wav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CB3A1-45C6-4EA7-AB50-FEBF6586C4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5F68A-4A43-4F65-8682-487CBA1EAD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 rot="10800000">
            <a:off x="0" y="0"/>
            <a:ext cx="12192000" cy="6858000"/>
            <a:chOff x="0" y="0"/>
            <a:chExt cx="12192000" cy="7578726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3789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3789363"/>
              <a:ext cx="12192000" cy="3789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7"/>
          <a:srcRect l="928" t="-271" r="1233" b="2775"/>
          <a:stretch>
            <a:fillRect/>
          </a:stretch>
        </p:blipFill>
        <p:spPr>
          <a:xfrm rot="10800000">
            <a:off x="-9525" y="-19050"/>
            <a:ext cx="12192000" cy="68770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 spd="slow">
    <p:push/>
    <p:sndAc>
      <p:stSnd>
        <p:snd r:embed="rId8" name="chimes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75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3.xml"/><Relationship Id="rId7" Type="http://schemas.openxmlformats.org/officeDocument/2006/relationships/customXml" Target="../ink/ink3.xml"/><Relationship Id="rId6" Type="http://schemas.openxmlformats.org/officeDocument/2006/relationships/image" Target="../media/image26.png"/><Relationship Id="rId5" Type="http://schemas.openxmlformats.org/officeDocument/2006/relationships/customXml" Target="../ink/ink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tags" Target="../tags/tag76.xml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30.png"/><Relationship Id="rId6" Type="http://schemas.openxmlformats.org/officeDocument/2006/relationships/customXml" Target="../ink/ink5.xml"/><Relationship Id="rId5" Type="http://schemas.openxmlformats.org/officeDocument/2006/relationships/image" Target="../media/image29.png"/><Relationship Id="rId4" Type="http://schemas.openxmlformats.org/officeDocument/2006/relationships/customXml" Target="../ink/ink4.xml"/><Relationship Id="rId3" Type="http://schemas.openxmlformats.org/officeDocument/2006/relationships/tags" Target="../tags/tag77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8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1.xml"/><Relationship Id="rId5" Type="http://schemas.openxmlformats.org/officeDocument/2006/relationships/tags" Target="../tags/tag81.xml"/><Relationship Id="rId4" Type="http://schemas.openxmlformats.org/officeDocument/2006/relationships/image" Target="../media/image32.jpe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openxmlformats.org/officeDocument/2006/relationships/audio" Target="../media/audio1.wav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audio" Target="../media/audio1.wav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customXml" Target="../ink/ink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33054" y="1359580"/>
            <a:ext cx="53143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4000" spc="40">
                <a:solidFill>
                  <a:schemeClr val="bg2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4000" spc="40">
                <a:solidFill>
                  <a:schemeClr val="bg2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疫</a:t>
            </a:r>
            <a:r>
              <a:rPr lang="en-US" altLang="zh-CN" sz="4000" spc="40">
                <a:solidFill>
                  <a:schemeClr val="bg2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4000" spc="40">
                <a:solidFill>
                  <a:schemeClr val="bg2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检测</a:t>
            </a:r>
            <a:endParaRPr lang="zh-CN" altLang="en-US" sz="4000" spc="40">
              <a:solidFill>
                <a:schemeClr val="bg2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4000" spc="40">
                <a:solidFill>
                  <a:schemeClr val="bg2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——AI</a:t>
            </a:r>
            <a:r>
              <a:rPr lang="zh-CN" altLang="en-US" sz="4000" spc="40">
                <a:solidFill>
                  <a:schemeClr val="bg2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智慧助力抗疫</a:t>
            </a:r>
            <a:endParaRPr lang="zh-CN" altLang="en-US" sz="4000" spc="40">
              <a:solidFill>
                <a:schemeClr val="bg2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8" name="内容占位符 4" descr="4FDE06F31FBE81A340E5AEF965570D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30909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646660" cy="6858000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67000"/>
                  <a:alpha val="61000"/>
                </a:schemeClr>
              </a:gs>
              <a:gs pos="100000">
                <a:schemeClr val="accent4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720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8182" y="2606522"/>
            <a:ext cx="605286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联动</a:t>
            </a:r>
            <a:r>
              <a:rPr lang="en-US" altLang="zh-CN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，医疗，抗疫三方</a:t>
            </a:r>
            <a:endParaRPr lang="en-US" altLang="zh-CN" sz="4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58470" y="2807335"/>
            <a:ext cx="7323455" cy="10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" y="-247790"/>
            <a:ext cx="2426166" cy="242616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58652" y="3648639"/>
            <a:ext cx="5233480" cy="369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医  院  最  放  心  的  新  冠  肺  炎  检  测  平  台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2225" y="1590040"/>
            <a:ext cx="82842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疫</a:t>
            </a:r>
            <a:r>
              <a:rPr lang="en-US" altLang="zh-CN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检测</a:t>
            </a:r>
            <a:r>
              <a:rPr lang="en-US" altLang="zh-CN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—— AI</a:t>
            </a:r>
            <a:r>
              <a:rPr lang="zh-CN" altLang="en-US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智慧助力抗疫</a:t>
            </a:r>
            <a:endParaRPr lang="en-US" altLang="zh-CN" sz="4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3270" y="1261745"/>
            <a:ext cx="594360" cy="5943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97630" y="1190625"/>
            <a:ext cx="5219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“</a:t>
            </a:r>
            <a:r>
              <a:rPr lang="zh-CN" altLang="en-US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1+3+N</a:t>
            </a:r>
            <a:r>
              <a:rPr lang="en-US" alt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”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商业模式创新</a:t>
            </a:r>
            <a:endParaRPr lang="zh-CN" alt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endParaRPr lang="zh-CN" altLang="en-US" sz="3600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22" name="图片 21" descr="“1+3+N”商业模式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744980"/>
            <a:ext cx="10347960" cy="466852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燕尾形 61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57832" y="1022698"/>
            <a:ext cx="38557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双线合一推广模式</a:t>
            </a:r>
            <a:endParaRPr lang="zh-CN" altLang="en-US" sz="36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7" y="1916879"/>
            <a:ext cx="5705776" cy="4114524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771525" y="1656715"/>
            <a:ext cx="380746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047230" y="1565275"/>
            <a:ext cx="3488055" cy="233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</a:pPr>
            <a:r>
              <a:rPr 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线上推广：</a:t>
            </a:r>
            <a:endParaRPr lang="zh-CN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合作推广</a:t>
            </a:r>
            <a:endParaRPr lang="zh-CN" altLang="en-US" sz="28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BBS论坛推广</a:t>
            </a:r>
            <a:endParaRPr lang="zh-CN" altLang="en-US" sz="28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搜索引擎推广</a:t>
            </a:r>
            <a:endParaRPr lang="zh-CN" altLang="en-US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47230" y="4036060"/>
            <a:ext cx="4274820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线下推广：</a:t>
            </a:r>
            <a:endParaRPr lang="zh-CN" sz="2800" b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结合受众人群举办讲座</a:t>
            </a:r>
            <a:endParaRPr lang="zh-CN" altLang="en-US" sz="28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现场技术演示</a:t>
            </a:r>
            <a:endParaRPr lang="zh-CN" altLang="en-US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燕尾形 13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形状1"/>
          <p:cNvCxnSpPr/>
          <p:nvPr/>
        </p:nvCxnSpPr>
        <p:spPr>
          <a:xfrm>
            <a:off x="1243540" y="3479432"/>
            <a:ext cx="95638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形状1"/>
          <p:cNvGrpSpPr/>
          <p:nvPr/>
        </p:nvGrpSpPr>
        <p:grpSpPr>
          <a:xfrm>
            <a:off x="2769517" y="2318768"/>
            <a:ext cx="319596" cy="1204104"/>
            <a:chOff x="2128536" y="1998458"/>
            <a:chExt cx="266330" cy="1003420"/>
          </a:xfrm>
        </p:grpSpPr>
        <p:sp>
          <p:nvSpPr>
            <p:cNvPr id="18" name="任意多边形 17"/>
            <p:cNvSpPr>
              <a:spLocks noChangeArrowheads="1"/>
            </p:cNvSpPr>
            <p:nvPr/>
          </p:nvSpPr>
          <p:spPr bwMode="auto">
            <a:xfrm>
              <a:off x="2128536" y="1998458"/>
              <a:ext cx="266330" cy="453216"/>
            </a:xfrm>
            <a:custGeom>
              <a:avLst/>
              <a:gdLst>
                <a:gd name="connsiteX0" fmla="*/ 668523 w 1337046"/>
                <a:gd name="connsiteY0" fmla="*/ 0 h 2275266"/>
                <a:gd name="connsiteX1" fmla="*/ 1337046 w 1337046"/>
                <a:gd name="connsiteY1" fmla="*/ 668834 h 2275266"/>
                <a:gd name="connsiteX2" fmla="*/ 1284510 w 1337046"/>
                <a:gd name="connsiteY2" fmla="*/ 929175 h 2275266"/>
                <a:gd name="connsiteX3" fmla="*/ 1247735 w 1337046"/>
                <a:gd name="connsiteY3" fmla="*/ 996960 h 2275266"/>
                <a:gd name="connsiteX4" fmla="*/ 669197 w 1337046"/>
                <a:gd name="connsiteY4" fmla="*/ 2275266 h 2275266"/>
                <a:gd name="connsiteX5" fmla="*/ 89625 w 1337046"/>
                <a:gd name="connsiteY5" fmla="*/ 997537 h 2275266"/>
                <a:gd name="connsiteX6" fmla="*/ 52536 w 1337046"/>
                <a:gd name="connsiteY6" fmla="*/ 929175 h 2275266"/>
                <a:gd name="connsiteX7" fmla="*/ 0 w 1337046"/>
                <a:gd name="connsiteY7" fmla="*/ 668834 h 2275266"/>
                <a:gd name="connsiteX8" fmla="*/ 668523 w 1337046"/>
                <a:gd name="connsiteY8" fmla="*/ 0 h 227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046" h="2275266">
                  <a:moveTo>
                    <a:pt x="668523" y="0"/>
                  </a:moveTo>
                  <a:cubicBezTo>
                    <a:pt x="1037738" y="0"/>
                    <a:pt x="1337046" y="299447"/>
                    <a:pt x="1337046" y="668834"/>
                  </a:cubicBezTo>
                  <a:cubicBezTo>
                    <a:pt x="1337046" y="761181"/>
                    <a:pt x="1318339" y="849156"/>
                    <a:pt x="1284510" y="929175"/>
                  </a:cubicBezTo>
                  <a:lnTo>
                    <a:pt x="1247735" y="996960"/>
                  </a:lnTo>
                  <a:lnTo>
                    <a:pt x="669197" y="2275266"/>
                  </a:lnTo>
                  <a:lnTo>
                    <a:pt x="89625" y="997537"/>
                  </a:lnTo>
                  <a:lnTo>
                    <a:pt x="52536" y="929175"/>
                  </a:lnTo>
                  <a:cubicBezTo>
                    <a:pt x="18707" y="849156"/>
                    <a:pt x="0" y="761181"/>
                    <a:pt x="0" y="668834"/>
                  </a:cubicBezTo>
                  <a:cubicBezTo>
                    <a:pt x="0" y="299447"/>
                    <a:pt x="299308" y="0"/>
                    <a:pt x="668523" y="0"/>
                  </a:cubicBezTo>
                  <a:close/>
                </a:path>
              </a:pathLst>
            </a:cu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 anchorCtr="0"/>
            <a:lstStyle/>
            <a:p>
              <a:pPr algn="ctr"/>
              <a:endParaRPr lang="zh-CN" altLang="zh-CN" sz="222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2261701" y="2461878"/>
              <a:ext cx="8164" cy="540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形状1"/>
          <p:cNvGrpSpPr/>
          <p:nvPr/>
        </p:nvGrpSpPr>
        <p:grpSpPr>
          <a:xfrm>
            <a:off x="5445109" y="1461040"/>
            <a:ext cx="319596" cy="1969459"/>
            <a:chOff x="5618972" y="1323373"/>
            <a:chExt cx="266330" cy="1641216"/>
          </a:xfrm>
        </p:grpSpPr>
        <p:sp>
          <p:nvSpPr>
            <p:cNvPr id="21" name="任意多边形 20"/>
            <p:cNvSpPr>
              <a:spLocks noChangeArrowheads="1"/>
            </p:cNvSpPr>
            <p:nvPr/>
          </p:nvSpPr>
          <p:spPr bwMode="auto">
            <a:xfrm>
              <a:off x="5618972" y="1323373"/>
              <a:ext cx="266330" cy="453216"/>
            </a:xfrm>
            <a:custGeom>
              <a:avLst/>
              <a:gdLst>
                <a:gd name="connsiteX0" fmla="*/ 668523 w 1337046"/>
                <a:gd name="connsiteY0" fmla="*/ 0 h 2275266"/>
                <a:gd name="connsiteX1" fmla="*/ 1337046 w 1337046"/>
                <a:gd name="connsiteY1" fmla="*/ 668834 h 2275266"/>
                <a:gd name="connsiteX2" fmla="*/ 1284510 w 1337046"/>
                <a:gd name="connsiteY2" fmla="*/ 929175 h 2275266"/>
                <a:gd name="connsiteX3" fmla="*/ 1247735 w 1337046"/>
                <a:gd name="connsiteY3" fmla="*/ 996960 h 2275266"/>
                <a:gd name="connsiteX4" fmla="*/ 669197 w 1337046"/>
                <a:gd name="connsiteY4" fmla="*/ 2275266 h 2275266"/>
                <a:gd name="connsiteX5" fmla="*/ 89625 w 1337046"/>
                <a:gd name="connsiteY5" fmla="*/ 997537 h 2275266"/>
                <a:gd name="connsiteX6" fmla="*/ 52536 w 1337046"/>
                <a:gd name="connsiteY6" fmla="*/ 929175 h 2275266"/>
                <a:gd name="connsiteX7" fmla="*/ 0 w 1337046"/>
                <a:gd name="connsiteY7" fmla="*/ 668834 h 2275266"/>
                <a:gd name="connsiteX8" fmla="*/ 668523 w 1337046"/>
                <a:gd name="connsiteY8" fmla="*/ 0 h 227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046" h="2275266">
                  <a:moveTo>
                    <a:pt x="668523" y="0"/>
                  </a:moveTo>
                  <a:cubicBezTo>
                    <a:pt x="1037738" y="0"/>
                    <a:pt x="1337046" y="299447"/>
                    <a:pt x="1337046" y="668834"/>
                  </a:cubicBezTo>
                  <a:cubicBezTo>
                    <a:pt x="1337046" y="761181"/>
                    <a:pt x="1318339" y="849156"/>
                    <a:pt x="1284510" y="929175"/>
                  </a:cubicBezTo>
                  <a:lnTo>
                    <a:pt x="1247735" y="996960"/>
                  </a:lnTo>
                  <a:lnTo>
                    <a:pt x="669197" y="2275266"/>
                  </a:lnTo>
                  <a:lnTo>
                    <a:pt x="89625" y="997537"/>
                  </a:lnTo>
                  <a:lnTo>
                    <a:pt x="52536" y="929175"/>
                  </a:lnTo>
                  <a:cubicBezTo>
                    <a:pt x="18707" y="849156"/>
                    <a:pt x="0" y="761181"/>
                    <a:pt x="0" y="668834"/>
                  </a:cubicBezTo>
                  <a:cubicBezTo>
                    <a:pt x="0" y="299447"/>
                    <a:pt x="299308" y="0"/>
                    <a:pt x="66852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22" name="直接连接符 21"/>
            <p:cNvCxnSpPr>
              <a:stCxn id="21" idx="4"/>
            </p:cNvCxnSpPr>
            <p:nvPr/>
          </p:nvCxnSpPr>
          <p:spPr>
            <a:xfrm>
              <a:off x="5752271" y="1776589"/>
              <a:ext cx="8030" cy="118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形状1"/>
          <p:cNvGrpSpPr/>
          <p:nvPr/>
        </p:nvGrpSpPr>
        <p:grpSpPr>
          <a:xfrm>
            <a:off x="10488446" y="1986571"/>
            <a:ext cx="319596" cy="1537459"/>
            <a:chOff x="7364191" y="1684586"/>
            <a:chExt cx="266330" cy="1281216"/>
          </a:xfrm>
        </p:grpSpPr>
        <p:sp>
          <p:nvSpPr>
            <p:cNvPr id="27" name="任意多边形 26"/>
            <p:cNvSpPr>
              <a:spLocks noChangeArrowheads="1"/>
            </p:cNvSpPr>
            <p:nvPr/>
          </p:nvSpPr>
          <p:spPr bwMode="auto">
            <a:xfrm>
              <a:off x="7364191" y="1684586"/>
              <a:ext cx="266330" cy="453216"/>
            </a:xfrm>
            <a:custGeom>
              <a:avLst/>
              <a:gdLst>
                <a:gd name="connsiteX0" fmla="*/ 668523 w 1337046"/>
                <a:gd name="connsiteY0" fmla="*/ 0 h 2275266"/>
                <a:gd name="connsiteX1" fmla="*/ 1337046 w 1337046"/>
                <a:gd name="connsiteY1" fmla="*/ 668834 h 2275266"/>
                <a:gd name="connsiteX2" fmla="*/ 1284510 w 1337046"/>
                <a:gd name="connsiteY2" fmla="*/ 929175 h 2275266"/>
                <a:gd name="connsiteX3" fmla="*/ 1247735 w 1337046"/>
                <a:gd name="connsiteY3" fmla="*/ 996960 h 2275266"/>
                <a:gd name="connsiteX4" fmla="*/ 669197 w 1337046"/>
                <a:gd name="connsiteY4" fmla="*/ 2275266 h 2275266"/>
                <a:gd name="connsiteX5" fmla="*/ 89625 w 1337046"/>
                <a:gd name="connsiteY5" fmla="*/ 997537 h 2275266"/>
                <a:gd name="connsiteX6" fmla="*/ 52536 w 1337046"/>
                <a:gd name="connsiteY6" fmla="*/ 929175 h 2275266"/>
                <a:gd name="connsiteX7" fmla="*/ 0 w 1337046"/>
                <a:gd name="connsiteY7" fmla="*/ 668834 h 2275266"/>
                <a:gd name="connsiteX8" fmla="*/ 668523 w 1337046"/>
                <a:gd name="connsiteY8" fmla="*/ 0 h 227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046" h="2275266">
                  <a:moveTo>
                    <a:pt x="668523" y="0"/>
                  </a:moveTo>
                  <a:cubicBezTo>
                    <a:pt x="1037738" y="0"/>
                    <a:pt x="1337046" y="299447"/>
                    <a:pt x="1337046" y="668834"/>
                  </a:cubicBezTo>
                  <a:cubicBezTo>
                    <a:pt x="1337046" y="761181"/>
                    <a:pt x="1318339" y="849156"/>
                    <a:pt x="1284510" y="929175"/>
                  </a:cubicBezTo>
                  <a:lnTo>
                    <a:pt x="1247735" y="996960"/>
                  </a:lnTo>
                  <a:lnTo>
                    <a:pt x="669197" y="2275266"/>
                  </a:lnTo>
                  <a:lnTo>
                    <a:pt x="89625" y="997537"/>
                  </a:lnTo>
                  <a:lnTo>
                    <a:pt x="52536" y="929175"/>
                  </a:lnTo>
                  <a:cubicBezTo>
                    <a:pt x="18707" y="849156"/>
                    <a:pt x="0" y="761181"/>
                    <a:pt x="0" y="668834"/>
                  </a:cubicBezTo>
                  <a:cubicBezTo>
                    <a:pt x="0" y="299447"/>
                    <a:pt x="299308" y="0"/>
                    <a:pt x="668523" y="0"/>
                  </a:cubicBezTo>
                  <a:close/>
                </a:path>
              </a:pathLst>
            </a:cu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 anchorCtr="0"/>
            <a:lstStyle/>
            <a:p>
              <a:pPr algn="ctr"/>
              <a:endParaRPr lang="zh-CN" altLang="zh-CN" sz="222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8" name="直接连接符 27"/>
            <p:cNvCxnSpPr>
              <a:stCxn id="27" idx="4"/>
            </p:cNvCxnSpPr>
            <p:nvPr/>
          </p:nvCxnSpPr>
          <p:spPr>
            <a:xfrm>
              <a:off x="7497490" y="2137802"/>
              <a:ext cx="8030" cy="82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形状1"/>
          <p:cNvGrpSpPr/>
          <p:nvPr/>
        </p:nvGrpSpPr>
        <p:grpSpPr>
          <a:xfrm>
            <a:off x="1545471" y="3479432"/>
            <a:ext cx="319596" cy="1204013"/>
            <a:chOff x="1255926" y="2965678"/>
            <a:chExt cx="266330" cy="1003344"/>
          </a:xfrm>
        </p:grpSpPr>
        <p:sp>
          <p:nvSpPr>
            <p:cNvPr id="30" name="任意多边形 29"/>
            <p:cNvSpPr>
              <a:spLocks noChangeArrowheads="1"/>
            </p:cNvSpPr>
            <p:nvPr/>
          </p:nvSpPr>
          <p:spPr bwMode="auto">
            <a:xfrm flipV="1">
              <a:off x="1255926" y="3515806"/>
              <a:ext cx="266330" cy="453216"/>
            </a:xfrm>
            <a:custGeom>
              <a:avLst/>
              <a:gdLst>
                <a:gd name="connsiteX0" fmla="*/ 668523 w 1337046"/>
                <a:gd name="connsiteY0" fmla="*/ 0 h 2275266"/>
                <a:gd name="connsiteX1" fmla="*/ 1337046 w 1337046"/>
                <a:gd name="connsiteY1" fmla="*/ 668834 h 2275266"/>
                <a:gd name="connsiteX2" fmla="*/ 1284510 w 1337046"/>
                <a:gd name="connsiteY2" fmla="*/ 929175 h 2275266"/>
                <a:gd name="connsiteX3" fmla="*/ 1247735 w 1337046"/>
                <a:gd name="connsiteY3" fmla="*/ 996960 h 2275266"/>
                <a:gd name="connsiteX4" fmla="*/ 669197 w 1337046"/>
                <a:gd name="connsiteY4" fmla="*/ 2275266 h 2275266"/>
                <a:gd name="connsiteX5" fmla="*/ 89625 w 1337046"/>
                <a:gd name="connsiteY5" fmla="*/ 997537 h 2275266"/>
                <a:gd name="connsiteX6" fmla="*/ 52536 w 1337046"/>
                <a:gd name="connsiteY6" fmla="*/ 929175 h 2275266"/>
                <a:gd name="connsiteX7" fmla="*/ 0 w 1337046"/>
                <a:gd name="connsiteY7" fmla="*/ 668834 h 2275266"/>
                <a:gd name="connsiteX8" fmla="*/ 668523 w 1337046"/>
                <a:gd name="connsiteY8" fmla="*/ 0 h 227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046" h="2275266">
                  <a:moveTo>
                    <a:pt x="668523" y="0"/>
                  </a:moveTo>
                  <a:cubicBezTo>
                    <a:pt x="1037738" y="0"/>
                    <a:pt x="1337046" y="299447"/>
                    <a:pt x="1337046" y="668834"/>
                  </a:cubicBezTo>
                  <a:cubicBezTo>
                    <a:pt x="1337046" y="761181"/>
                    <a:pt x="1318339" y="849156"/>
                    <a:pt x="1284510" y="929175"/>
                  </a:cubicBezTo>
                  <a:lnTo>
                    <a:pt x="1247735" y="996960"/>
                  </a:lnTo>
                  <a:lnTo>
                    <a:pt x="669197" y="2275266"/>
                  </a:lnTo>
                  <a:lnTo>
                    <a:pt x="89625" y="997537"/>
                  </a:lnTo>
                  <a:lnTo>
                    <a:pt x="52536" y="929175"/>
                  </a:lnTo>
                  <a:cubicBezTo>
                    <a:pt x="18707" y="849156"/>
                    <a:pt x="0" y="761181"/>
                    <a:pt x="0" y="668834"/>
                  </a:cubicBezTo>
                  <a:cubicBezTo>
                    <a:pt x="0" y="299447"/>
                    <a:pt x="299308" y="0"/>
                    <a:pt x="66852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1389091" y="2965678"/>
              <a:ext cx="8164" cy="540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形状1"/>
          <p:cNvGrpSpPr/>
          <p:nvPr/>
        </p:nvGrpSpPr>
        <p:grpSpPr>
          <a:xfrm>
            <a:off x="4391709" y="3480702"/>
            <a:ext cx="319596" cy="1580659"/>
            <a:chOff x="3001144" y="2965678"/>
            <a:chExt cx="266330" cy="1317216"/>
          </a:xfrm>
        </p:grpSpPr>
        <p:sp>
          <p:nvSpPr>
            <p:cNvPr id="36" name="任意多边形 35"/>
            <p:cNvSpPr>
              <a:spLocks noChangeArrowheads="1"/>
            </p:cNvSpPr>
            <p:nvPr/>
          </p:nvSpPr>
          <p:spPr bwMode="auto">
            <a:xfrm flipV="1">
              <a:off x="3001144" y="3829678"/>
              <a:ext cx="266330" cy="453216"/>
            </a:xfrm>
            <a:custGeom>
              <a:avLst/>
              <a:gdLst>
                <a:gd name="connsiteX0" fmla="*/ 668523 w 1337046"/>
                <a:gd name="connsiteY0" fmla="*/ 0 h 2275266"/>
                <a:gd name="connsiteX1" fmla="*/ 1337046 w 1337046"/>
                <a:gd name="connsiteY1" fmla="*/ 668834 h 2275266"/>
                <a:gd name="connsiteX2" fmla="*/ 1284510 w 1337046"/>
                <a:gd name="connsiteY2" fmla="*/ 929175 h 2275266"/>
                <a:gd name="connsiteX3" fmla="*/ 1247735 w 1337046"/>
                <a:gd name="connsiteY3" fmla="*/ 996960 h 2275266"/>
                <a:gd name="connsiteX4" fmla="*/ 669197 w 1337046"/>
                <a:gd name="connsiteY4" fmla="*/ 2275266 h 2275266"/>
                <a:gd name="connsiteX5" fmla="*/ 89625 w 1337046"/>
                <a:gd name="connsiteY5" fmla="*/ 997537 h 2275266"/>
                <a:gd name="connsiteX6" fmla="*/ 52536 w 1337046"/>
                <a:gd name="connsiteY6" fmla="*/ 929175 h 2275266"/>
                <a:gd name="connsiteX7" fmla="*/ 0 w 1337046"/>
                <a:gd name="connsiteY7" fmla="*/ 668834 h 2275266"/>
                <a:gd name="connsiteX8" fmla="*/ 668523 w 1337046"/>
                <a:gd name="connsiteY8" fmla="*/ 0 h 227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046" h="2275266">
                  <a:moveTo>
                    <a:pt x="668523" y="0"/>
                  </a:moveTo>
                  <a:cubicBezTo>
                    <a:pt x="1037738" y="0"/>
                    <a:pt x="1337046" y="299447"/>
                    <a:pt x="1337046" y="668834"/>
                  </a:cubicBezTo>
                  <a:cubicBezTo>
                    <a:pt x="1337046" y="761181"/>
                    <a:pt x="1318339" y="849156"/>
                    <a:pt x="1284510" y="929175"/>
                  </a:cubicBezTo>
                  <a:lnTo>
                    <a:pt x="1247735" y="996960"/>
                  </a:lnTo>
                  <a:lnTo>
                    <a:pt x="669197" y="2275266"/>
                  </a:lnTo>
                  <a:lnTo>
                    <a:pt x="89625" y="997537"/>
                  </a:lnTo>
                  <a:lnTo>
                    <a:pt x="52536" y="929175"/>
                  </a:lnTo>
                  <a:cubicBezTo>
                    <a:pt x="18707" y="849156"/>
                    <a:pt x="0" y="761181"/>
                    <a:pt x="0" y="668834"/>
                  </a:cubicBezTo>
                  <a:cubicBezTo>
                    <a:pt x="0" y="299447"/>
                    <a:pt x="299308" y="0"/>
                    <a:pt x="66852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 flipV="1">
              <a:off x="3134443" y="2965678"/>
              <a:ext cx="8030" cy="864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形状1"/>
          <p:cNvGrpSpPr/>
          <p:nvPr/>
        </p:nvGrpSpPr>
        <p:grpSpPr>
          <a:xfrm>
            <a:off x="8889752" y="3522632"/>
            <a:ext cx="319596" cy="1537459"/>
            <a:chOff x="6491581" y="3001678"/>
            <a:chExt cx="266330" cy="1281216"/>
          </a:xfrm>
        </p:grpSpPr>
        <p:sp>
          <p:nvSpPr>
            <p:cNvPr id="39" name="任意多边形 38"/>
            <p:cNvSpPr>
              <a:spLocks noChangeArrowheads="1"/>
            </p:cNvSpPr>
            <p:nvPr/>
          </p:nvSpPr>
          <p:spPr bwMode="auto">
            <a:xfrm flipV="1">
              <a:off x="6491581" y="3829678"/>
              <a:ext cx="266330" cy="453216"/>
            </a:xfrm>
            <a:custGeom>
              <a:avLst/>
              <a:gdLst>
                <a:gd name="connsiteX0" fmla="*/ 668523 w 1337046"/>
                <a:gd name="connsiteY0" fmla="*/ 0 h 2275266"/>
                <a:gd name="connsiteX1" fmla="*/ 1337046 w 1337046"/>
                <a:gd name="connsiteY1" fmla="*/ 668834 h 2275266"/>
                <a:gd name="connsiteX2" fmla="*/ 1284510 w 1337046"/>
                <a:gd name="connsiteY2" fmla="*/ 929175 h 2275266"/>
                <a:gd name="connsiteX3" fmla="*/ 1247735 w 1337046"/>
                <a:gd name="connsiteY3" fmla="*/ 996960 h 2275266"/>
                <a:gd name="connsiteX4" fmla="*/ 669197 w 1337046"/>
                <a:gd name="connsiteY4" fmla="*/ 2275266 h 2275266"/>
                <a:gd name="connsiteX5" fmla="*/ 89625 w 1337046"/>
                <a:gd name="connsiteY5" fmla="*/ 997537 h 2275266"/>
                <a:gd name="connsiteX6" fmla="*/ 52536 w 1337046"/>
                <a:gd name="connsiteY6" fmla="*/ 929175 h 2275266"/>
                <a:gd name="connsiteX7" fmla="*/ 0 w 1337046"/>
                <a:gd name="connsiteY7" fmla="*/ 668834 h 2275266"/>
                <a:gd name="connsiteX8" fmla="*/ 668523 w 1337046"/>
                <a:gd name="connsiteY8" fmla="*/ 0 h 227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046" h="2275266">
                  <a:moveTo>
                    <a:pt x="668523" y="0"/>
                  </a:moveTo>
                  <a:cubicBezTo>
                    <a:pt x="1037738" y="0"/>
                    <a:pt x="1337046" y="299447"/>
                    <a:pt x="1337046" y="668834"/>
                  </a:cubicBezTo>
                  <a:cubicBezTo>
                    <a:pt x="1337046" y="761181"/>
                    <a:pt x="1318339" y="849156"/>
                    <a:pt x="1284510" y="929175"/>
                  </a:cubicBezTo>
                  <a:lnTo>
                    <a:pt x="1247735" y="996960"/>
                  </a:lnTo>
                  <a:lnTo>
                    <a:pt x="669197" y="2275266"/>
                  </a:lnTo>
                  <a:lnTo>
                    <a:pt x="89625" y="997537"/>
                  </a:lnTo>
                  <a:lnTo>
                    <a:pt x="52536" y="929175"/>
                  </a:lnTo>
                  <a:cubicBezTo>
                    <a:pt x="18707" y="849156"/>
                    <a:pt x="0" y="761181"/>
                    <a:pt x="0" y="668834"/>
                  </a:cubicBezTo>
                  <a:cubicBezTo>
                    <a:pt x="0" y="299447"/>
                    <a:pt x="299308" y="0"/>
                    <a:pt x="66852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V="1">
              <a:off x="6624880" y="3001678"/>
              <a:ext cx="8030" cy="82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1"/>
          <p:cNvSpPr/>
          <p:nvPr/>
        </p:nvSpPr>
        <p:spPr>
          <a:xfrm>
            <a:off x="1149985" y="2174875"/>
            <a:ext cx="1425575" cy="643890"/>
          </a:xfrm>
          <a:prstGeom prst="rect">
            <a:avLst/>
          </a:prstGeom>
        </p:spPr>
        <p:txBody>
          <a:bodyPr wrap="square" lIns="91424" tIns="45710" rIns="91424" bIns="4571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发展前期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1"/>
          <p:cNvSpPr/>
          <p:nvPr/>
        </p:nvSpPr>
        <p:spPr>
          <a:xfrm>
            <a:off x="5941060" y="4428490"/>
            <a:ext cx="1456690" cy="643890"/>
          </a:xfrm>
          <a:prstGeom prst="rect">
            <a:avLst/>
          </a:prstGeom>
        </p:spPr>
        <p:txBody>
          <a:bodyPr wrap="square" lIns="91424" tIns="45710" rIns="91424" bIns="4571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发展中期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1"/>
          <p:cNvSpPr/>
          <p:nvPr/>
        </p:nvSpPr>
        <p:spPr>
          <a:xfrm>
            <a:off x="8432800" y="1298152"/>
            <a:ext cx="1789853" cy="643890"/>
          </a:xfrm>
          <a:prstGeom prst="rect">
            <a:avLst/>
          </a:prstGeom>
        </p:spPr>
        <p:txBody>
          <a:bodyPr wrap="square" lIns="91424" tIns="45710" rIns="91424" bIns="4571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发展后期</a:t>
            </a:r>
            <a:endParaRPr lang="zh-CN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arrow-on-target_68291"/>
          <p:cNvSpPr>
            <a:spLocks noChangeAspect="1"/>
          </p:cNvSpPr>
          <p:nvPr/>
        </p:nvSpPr>
        <p:spPr bwMode="auto">
          <a:xfrm>
            <a:off x="836983" y="1142379"/>
            <a:ext cx="609685" cy="609685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rgbClr val="EE1F27"/>
          </a:solidFill>
          <a:ln>
            <a:noFill/>
          </a:ln>
        </p:spPr>
      </p:sp>
      <p:sp>
        <p:nvSpPr>
          <p:cNvPr id="12" name="文本框 11"/>
          <p:cNvSpPr txBox="1"/>
          <p:nvPr/>
        </p:nvSpPr>
        <p:spPr>
          <a:xfrm>
            <a:off x="1340485" y="1263015"/>
            <a:ext cx="175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发展路程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b="10609"/>
          <a:stretch>
            <a:fillRect/>
          </a:stretch>
        </p:blipFill>
        <p:spPr>
          <a:xfrm>
            <a:off x="448945" y="3810635"/>
            <a:ext cx="2480310" cy="167513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0" y="3771900"/>
            <a:ext cx="1173480" cy="233045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335" y="3735070"/>
            <a:ext cx="1212850" cy="240411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089275" y="2337435"/>
            <a:ext cx="267525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/>
              <a:t>  </a:t>
            </a:r>
            <a:r>
              <a:rPr lang="zh-CN" altLang="en-US"/>
              <a:t>与华辰物流有限公司，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品标华测检测达成合作</a:t>
            </a:r>
            <a:endParaRPr lang="zh-CN" altLang="en-US"/>
          </a:p>
        </p:txBody>
      </p:sp>
      <p:grpSp>
        <p:nvGrpSpPr>
          <p:cNvPr id="45" name="形状1"/>
          <p:cNvGrpSpPr/>
          <p:nvPr/>
        </p:nvGrpSpPr>
        <p:grpSpPr>
          <a:xfrm>
            <a:off x="8113395" y="1461770"/>
            <a:ext cx="319405" cy="2019935"/>
            <a:chOff x="5618972" y="1323373"/>
            <a:chExt cx="266330" cy="1641216"/>
          </a:xfrm>
        </p:grpSpPr>
        <p:sp>
          <p:nvSpPr>
            <p:cNvPr id="46" name="任意多边形 45"/>
            <p:cNvSpPr>
              <a:spLocks noChangeArrowheads="1"/>
            </p:cNvSpPr>
            <p:nvPr/>
          </p:nvSpPr>
          <p:spPr bwMode="auto">
            <a:xfrm>
              <a:off x="5618972" y="1323373"/>
              <a:ext cx="266330" cy="453216"/>
            </a:xfrm>
            <a:custGeom>
              <a:avLst/>
              <a:gdLst>
                <a:gd name="connsiteX0" fmla="*/ 668523 w 1337046"/>
                <a:gd name="connsiteY0" fmla="*/ 0 h 2275266"/>
                <a:gd name="connsiteX1" fmla="*/ 1337046 w 1337046"/>
                <a:gd name="connsiteY1" fmla="*/ 668834 h 2275266"/>
                <a:gd name="connsiteX2" fmla="*/ 1284510 w 1337046"/>
                <a:gd name="connsiteY2" fmla="*/ 929175 h 2275266"/>
                <a:gd name="connsiteX3" fmla="*/ 1247735 w 1337046"/>
                <a:gd name="connsiteY3" fmla="*/ 996960 h 2275266"/>
                <a:gd name="connsiteX4" fmla="*/ 669197 w 1337046"/>
                <a:gd name="connsiteY4" fmla="*/ 2275266 h 2275266"/>
                <a:gd name="connsiteX5" fmla="*/ 89625 w 1337046"/>
                <a:gd name="connsiteY5" fmla="*/ 997537 h 2275266"/>
                <a:gd name="connsiteX6" fmla="*/ 52536 w 1337046"/>
                <a:gd name="connsiteY6" fmla="*/ 929175 h 2275266"/>
                <a:gd name="connsiteX7" fmla="*/ 0 w 1337046"/>
                <a:gd name="connsiteY7" fmla="*/ 668834 h 2275266"/>
                <a:gd name="connsiteX8" fmla="*/ 668523 w 1337046"/>
                <a:gd name="connsiteY8" fmla="*/ 0 h 227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046" h="2275266">
                  <a:moveTo>
                    <a:pt x="668523" y="0"/>
                  </a:moveTo>
                  <a:cubicBezTo>
                    <a:pt x="1037738" y="0"/>
                    <a:pt x="1337046" y="299447"/>
                    <a:pt x="1337046" y="668834"/>
                  </a:cubicBezTo>
                  <a:cubicBezTo>
                    <a:pt x="1337046" y="761181"/>
                    <a:pt x="1318339" y="849156"/>
                    <a:pt x="1284510" y="929175"/>
                  </a:cubicBezTo>
                  <a:lnTo>
                    <a:pt x="1247735" y="996960"/>
                  </a:lnTo>
                  <a:lnTo>
                    <a:pt x="669197" y="2275266"/>
                  </a:lnTo>
                  <a:lnTo>
                    <a:pt x="89625" y="997537"/>
                  </a:lnTo>
                  <a:lnTo>
                    <a:pt x="52536" y="929175"/>
                  </a:lnTo>
                  <a:cubicBezTo>
                    <a:pt x="18707" y="849156"/>
                    <a:pt x="0" y="761181"/>
                    <a:pt x="0" y="668834"/>
                  </a:cubicBezTo>
                  <a:cubicBezTo>
                    <a:pt x="0" y="299447"/>
                    <a:pt x="299308" y="0"/>
                    <a:pt x="66852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zh-CN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47" name="直接连接符 46"/>
            <p:cNvCxnSpPr>
              <a:stCxn id="46" idx="4"/>
            </p:cNvCxnSpPr>
            <p:nvPr/>
          </p:nvCxnSpPr>
          <p:spPr>
            <a:xfrm>
              <a:off x="5752271" y="1776589"/>
              <a:ext cx="8030" cy="118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>
            <a:off x="5763895" y="2426335"/>
            <a:ext cx="216725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/>
              <a:t>  </a:t>
            </a:r>
            <a:r>
              <a:rPr lang="zh-CN" altLang="en-US"/>
              <a:t>增设抗疫用品商城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280400" y="2426335"/>
            <a:ext cx="203581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/>
              <a:t>  </a:t>
            </a:r>
            <a:r>
              <a:rPr lang="zh-CN" altLang="en-US"/>
              <a:t>开发微信小程序</a:t>
            </a:r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rcRect b="21037"/>
          <a:stretch>
            <a:fillRect/>
          </a:stretch>
        </p:blipFill>
        <p:spPr>
          <a:xfrm>
            <a:off x="3180080" y="4128135"/>
            <a:ext cx="2826385" cy="1733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燕尾形 23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华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70694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6060" y="116713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6">
                <a:lumMod val="50000"/>
              </a:scheme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635" y="0"/>
            <a:ext cx="12413615" cy="70694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547DA2"/>
              </a:gs>
              <a:gs pos="100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75000"/>
                  <a:alpha val="5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317293" y="1929553"/>
            <a:ext cx="65508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26316" y="1223169"/>
            <a:ext cx="6938518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技术资源雄厚，检测模式创新</a:t>
            </a:r>
            <a:endParaRPr lang="zh-CN" altLang="en-US" sz="40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6" name="表格 1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5853" y="2505744"/>
          <a:ext cx="599143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2487"/>
                <a:gridCol w="241894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甲方合作企业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乙方团队负责人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湖南品标华测检测技术有限公司</a:t>
                      </a:r>
                      <a:endParaRPr lang="zh-CN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包含团队成员</a:t>
                      </a:r>
                      <a:endParaRPr lang="zh-CN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文本框 6"/>
          <p:cNvSpPr txBox="1"/>
          <p:nvPr/>
        </p:nvSpPr>
        <p:spPr>
          <a:xfrm>
            <a:off x="6585248" y="3645217"/>
            <a:ext cx="549529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1"/>
                </a:solidFill>
              </a:rPr>
              <a:t>拥有检测点</a:t>
            </a:r>
            <a:r>
              <a:rPr lang="en-US" altLang="zh-CN" sz="32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387</a:t>
            </a:r>
            <a:r>
              <a:rPr lang="zh-CN" altLang="en-US" sz="2800" dirty="0">
                <a:solidFill>
                  <a:schemeClr val="bg1"/>
                </a:solidFill>
              </a:rPr>
              <a:t>个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sz="2800" dirty="0">
                <a:solidFill>
                  <a:schemeClr val="bg1"/>
                </a:solidFill>
              </a:rPr>
              <a:t>每天可提供检测次数</a:t>
            </a:r>
            <a:r>
              <a:rPr lang="en-US" altLang="zh-CN" sz="3200" b="1" u="sng" dirty="0">
                <a:solidFill>
                  <a:schemeClr val="accent4">
                    <a:lumMod val="60000"/>
                    <a:lumOff val="40000"/>
                  </a:schemeClr>
                </a:solidFill>
                <a:sym typeface="+mn-ea"/>
              </a:rPr>
              <a:t>30,459</a:t>
            </a:r>
            <a:r>
              <a:rPr lang="zh-CN" alt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  <a:sym typeface="+mn-ea"/>
              </a:rPr>
              <a:t>次</a:t>
            </a:r>
            <a:endParaRPr lang="zh-CN" altLang="en-US" sz="3200" b="1" u="sng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30" name="文本框 1"/>
          <p:cNvSpPr txBox="1"/>
          <p:nvPr/>
        </p:nvSpPr>
        <p:spPr>
          <a:xfrm>
            <a:off x="6675710" y="2582739"/>
            <a:ext cx="4745990" cy="583565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</a:rPr>
              <a:t>湘南地区</a:t>
            </a:r>
            <a:r>
              <a:rPr lang="zh-CN" alt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最大</a:t>
            </a:r>
            <a:r>
              <a:rPr lang="zh-CN" altLang="en-US" sz="3200" b="1" dirty="0">
                <a:solidFill>
                  <a:schemeClr val="bg1"/>
                </a:solidFill>
              </a:rPr>
              <a:t>的检测机构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图片 4" descr="R_H}~{0%(%[6HM$%3KXH70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53" y="3640966"/>
            <a:ext cx="2092960" cy="2790825"/>
          </a:xfrm>
          <a:prstGeom prst="rect">
            <a:avLst/>
          </a:prstGeom>
        </p:spPr>
      </p:pic>
      <p:pic>
        <p:nvPicPr>
          <p:cNvPr id="6" name="图片 5" descr="W~8R5YCKP@01[339DJ%W9C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065" y="3644776"/>
            <a:ext cx="2089785" cy="2787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3578100" y="5463420"/>
              <a:ext cx="146160" cy="1119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3578100" y="5463420"/>
                <a:ext cx="146160" cy="111960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4046425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2722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46425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燕尾形 7"/>
          <p:cNvSpPr/>
          <p:nvPr/>
        </p:nvSpPr>
        <p:spPr>
          <a:xfrm rot="10800000" flipH="1">
            <a:off x="1964844" y="281710"/>
            <a:ext cx="1944216" cy="360040"/>
          </a:xfrm>
          <a:prstGeom prst="chevron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燕尾形 63"/>
          <p:cNvSpPr/>
          <p:nvPr/>
        </p:nvSpPr>
        <p:spPr>
          <a:xfrm rot="10800000" flipH="1">
            <a:off x="3780955" y="281710"/>
            <a:ext cx="2092741" cy="360040"/>
          </a:xfrm>
          <a:prstGeom prst="chevron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五边形 8"/>
          <p:cNvSpPr/>
          <p:nvPr/>
        </p:nvSpPr>
        <p:spPr>
          <a:xfrm rot="10800000" flipH="1">
            <a:off x="341339" y="281710"/>
            <a:ext cx="1767521" cy="360040"/>
          </a:xfrm>
          <a:prstGeom prst="homePlat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54236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70042" y="277064"/>
            <a:ext cx="182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技术和模式创新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965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 7"/>
          <p:cNvSpPr/>
          <p:nvPr/>
        </p:nvSpPr>
        <p:spPr>
          <a:xfrm rot="10800000" flipH="1">
            <a:off x="7532797" y="281710"/>
            <a:ext cx="1944216" cy="360040"/>
          </a:xfrm>
          <a:prstGeom prst="chevron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40608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燕尾形 62"/>
          <p:cNvSpPr/>
          <p:nvPr/>
        </p:nvSpPr>
        <p:spPr>
          <a:xfrm rot="10800000" flipH="1">
            <a:off x="5727815" y="281710"/>
            <a:ext cx="1944216" cy="360040"/>
          </a:xfrm>
          <a:prstGeom prst="chevron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97726" y="274923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96061" y="272418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燕尾形 7"/>
          <p:cNvSpPr/>
          <p:nvPr/>
        </p:nvSpPr>
        <p:spPr>
          <a:xfrm rot="10800000" flipH="1">
            <a:off x="9332958" y="284433"/>
            <a:ext cx="1944216" cy="360040"/>
          </a:xfrm>
          <a:prstGeom prst="chevron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739017" y="272418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" name="墨迹 1"/>
              <p14:cNvContentPartPr/>
              <p14:nvPr/>
            </p14:nvContentPartPr>
            <p14:xfrm>
              <a:off x="3519680" y="5641220"/>
              <a:ext cx="146160" cy="11196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3519680" y="5641220"/>
                <a:ext cx="146160" cy="11196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6">
                <a:lumMod val="50000"/>
              </a:scheme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-2570"/>
            <a:ext cx="1232494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547DA2"/>
              </a:gs>
              <a:gs pos="100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75000"/>
                  <a:alpha val="5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74320" y="1658620"/>
            <a:ext cx="5719445" cy="146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53365" y="966470"/>
            <a:ext cx="735203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联动</a:t>
            </a:r>
            <a:r>
              <a:rPr lang="en-US" altLang="zh-CN" sz="4000" b="1" dirty="0">
                <a:solidFill>
                  <a:schemeClr val="bg1"/>
                </a:solidFill>
              </a:rPr>
              <a:t>AI</a:t>
            </a:r>
            <a:r>
              <a:rPr lang="zh-CN" altLang="en-US" sz="4000" b="1" dirty="0">
                <a:solidFill>
                  <a:schemeClr val="bg1"/>
                </a:solidFill>
              </a:rPr>
              <a:t>、企业，共同抗疫</a:t>
            </a:r>
            <a:endParaRPr lang="zh-CN" altLang="en-US" sz="4000" b="1" u="sng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3149600"/>
            <a:ext cx="2432685" cy="2941955"/>
          </a:xfrm>
          <a:prstGeom prst="rect">
            <a:avLst/>
          </a:prstGeom>
        </p:spPr>
      </p:pic>
      <p:graphicFrame>
        <p:nvGraphicFramePr>
          <p:cNvPr id="26" name="表格 1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53591" y="2176650"/>
          <a:ext cx="59914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2487"/>
                <a:gridCol w="24189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甲方合作企业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乙方团队负责人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衡阳市华辰物流有限公司</a:t>
                      </a:r>
                      <a:endParaRPr lang="zh-CN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sym typeface="+mn-ea"/>
                        </a:rPr>
                        <a:t>包含团队成员</a:t>
                      </a:r>
                      <a:endParaRPr lang="zh-CN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文本框 6"/>
          <p:cNvSpPr txBox="1"/>
          <p:nvPr/>
        </p:nvSpPr>
        <p:spPr>
          <a:xfrm>
            <a:off x="6531416" y="3620752"/>
            <a:ext cx="47454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物流园面积</a:t>
            </a:r>
            <a:r>
              <a:rPr lang="en-US" altLang="zh-C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sym typeface="+mn-ea"/>
              </a:rPr>
              <a:t>5670.98</a:t>
            </a:r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平方米</a:t>
            </a:r>
            <a:endParaRPr lang="zh-CN" altLang="en-US" sz="2800" dirty="0">
              <a:solidFill>
                <a:schemeClr val="bg1"/>
              </a:solidFill>
              <a:sym typeface="+mn-ea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zh-CN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sz="2800" dirty="0">
                <a:solidFill>
                  <a:schemeClr val="bg1"/>
                </a:solidFill>
              </a:rPr>
              <a:t>拥有员工</a:t>
            </a:r>
            <a:r>
              <a:rPr lang="en-US" altLang="zh-CN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数千名</a:t>
            </a:r>
            <a:endParaRPr lang="en-US" altLang="zh-CN" sz="32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文本框 1"/>
          <p:cNvSpPr txBox="1"/>
          <p:nvPr/>
        </p:nvSpPr>
        <p:spPr>
          <a:xfrm>
            <a:off x="6604000" y="2496820"/>
            <a:ext cx="4673600" cy="583565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</a:rPr>
              <a:t>湖南地区</a:t>
            </a:r>
            <a:r>
              <a:rPr lang="zh-CN" alt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最大</a:t>
            </a:r>
            <a:r>
              <a:rPr lang="zh-CN" altLang="en-US" sz="3200" b="1" dirty="0">
                <a:solidFill>
                  <a:schemeClr val="bg1"/>
                </a:solidFill>
              </a:rPr>
              <a:t>的物流集团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1363980" y="5004435"/>
              <a:ext cx="328295" cy="762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1363980" y="5004435"/>
                <a:ext cx="32829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1138136" y="4682705"/>
              <a:ext cx="1053884" cy="15218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1138136" y="4682705"/>
                <a:ext cx="1053884" cy="152185"/>
              </a:xfrm>
              <a:prstGeom prst="rect"/>
            </p:spPr>
          </p:pic>
        </mc:Fallback>
      </mc:AlternateContent>
      <p:sp>
        <p:nvSpPr>
          <p:cNvPr id="14" name="文本框 13"/>
          <p:cNvSpPr txBox="1"/>
          <p:nvPr/>
        </p:nvSpPr>
        <p:spPr>
          <a:xfrm>
            <a:off x="4046425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2722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燕尾形 7"/>
          <p:cNvSpPr/>
          <p:nvPr/>
        </p:nvSpPr>
        <p:spPr>
          <a:xfrm rot="10800000" flipH="1">
            <a:off x="1964844" y="281710"/>
            <a:ext cx="1944216" cy="360040"/>
          </a:xfrm>
          <a:prstGeom prst="chevron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燕尾形 63"/>
          <p:cNvSpPr/>
          <p:nvPr/>
        </p:nvSpPr>
        <p:spPr>
          <a:xfrm rot="10800000" flipH="1">
            <a:off x="3780955" y="281710"/>
            <a:ext cx="2092741" cy="360040"/>
          </a:xfrm>
          <a:prstGeom prst="chevron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五边形 8"/>
          <p:cNvSpPr/>
          <p:nvPr/>
        </p:nvSpPr>
        <p:spPr>
          <a:xfrm rot="10800000" flipH="1">
            <a:off x="341339" y="281710"/>
            <a:ext cx="1767521" cy="360040"/>
          </a:xfrm>
          <a:prstGeom prst="homePlat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54236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70042" y="277064"/>
            <a:ext cx="182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技术和模式创新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965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 7"/>
          <p:cNvSpPr/>
          <p:nvPr/>
        </p:nvSpPr>
        <p:spPr>
          <a:xfrm rot="10800000" flipH="1">
            <a:off x="7532797" y="281710"/>
            <a:ext cx="1944216" cy="360040"/>
          </a:xfrm>
          <a:prstGeom prst="chevron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40608" y="277064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燕尾形 62"/>
          <p:cNvSpPr/>
          <p:nvPr/>
        </p:nvSpPr>
        <p:spPr>
          <a:xfrm rot="10800000" flipH="1">
            <a:off x="5727815" y="281710"/>
            <a:ext cx="1944216" cy="360040"/>
          </a:xfrm>
          <a:prstGeom prst="chevron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97726" y="274923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96061" y="272418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燕尾形 7"/>
          <p:cNvSpPr/>
          <p:nvPr/>
        </p:nvSpPr>
        <p:spPr>
          <a:xfrm rot="10800000" flipH="1">
            <a:off x="9332958" y="284433"/>
            <a:ext cx="1944216" cy="360040"/>
          </a:xfrm>
          <a:prstGeom prst="chevron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739017" y="272418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7236" y="1127224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市场预期</a:t>
            </a:r>
            <a:endParaRPr lang="zh-CN" altLang="en-US" sz="36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982980" y="1773555"/>
            <a:ext cx="1892300" cy="1206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5" name="内容占位符 3"/>
          <p:cNvGraphicFramePr/>
          <p:nvPr>
            <p:custDataLst>
              <p:tags r:id="rId1"/>
            </p:custDataLst>
          </p:nvPr>
        </p:nvGraphicFramePr>
        <p:xfrm>
          <a:off x="5588000" y="1127125"/>
          <a:ext cx="4592320" cy="293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420"/>
                <a:gridCol w="621665"/>
                <a:gridCol w="575945"/>
                <a:gridCol w="575310"/>
                <a:gridCol w="576580"/>
                <a:gridCol w="583565"/>
                <a:gridCol w="584835"/>
              </a:tblGrid>
              <a:tr h="245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/>
                        <a:t> 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初期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第一年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第二年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第三年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第四年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/>
                        <a:t>第五年</a:t>
                      </a:r>
                      <a:endParaRPr lang="zh-CN" altLang="en-US" sz="1000" dirty="0"/>
                    </a:p>
                  </a:txBody>
                  <a:tcPr/>
                </a:tc>
              </a:tr>
              <a:tr h="245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总收入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———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14.52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26.27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/>
                        <a:t>77</a:t>
                      </a:r>
                      <a:r>
                        <a:rPr lang="zh-CN" altLang="en-US" sz="1000"/>
                        <a:t>.12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124.59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209.5</a:t>
                      </a:r>
                      <a:endParaRPr lang="zh-CN" altLang="en-US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成本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25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32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32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31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27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31</a:t>
                      </a:r>
                      <a:endParaRPr lang="zh-CN" altLang="en-US" sz="1000"/>
                    </a:p>
                  </a:txBody>
                  <a:tcPr/>
                </a:tc>
              </a:tr>
              <a:tr h="245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运营资金垫支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-20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———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———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折旧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1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1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1</a:t>
                      </a:r>
                      <a:endParaRPr lang="zh-CN" altLang="en-US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税前利润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———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-18.48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-6.37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/>
                        <a:t>45</a:t>
                      </a:r>
                      <a:r>
                        <a:rPr lang="zh-CN" altLang="en-US" sz="1000" dirty="0"/>
                        <a:t>.12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96.59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177.5</a:t>
                      </a:r>
                      <a:endParaRPr lang="zh-CN" altLang="en-US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所得税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0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24.15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44.37</a:t>
                      </a:r>
                      <a:endParaRPr lang="zh-CN" altLang="en-US" sz="1000"/>
                    </a:p>
                  </a:txBody>
                  <a:tcPr/>
                </a:tc>
              </a:tr>
              <a:tr h="245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税后利润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-18.48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-6.37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/>
                        <a:t>45</a:t>
                      </a:r>
                      <a:r>
                        <a:rPr lang="zh-CN" altLang="en-US" sz="1000" dirty="0"/>
                        <a:t>.12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72.44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133.13</a:t>
                      </a:r>
                      <a:endParaRPr lang="zh-CN" altLang="en-US" sz="1000"/>
                    </a:p>
                  </a:txBody>
                  <a:tcPr/>
                </a:tc>
              </a:tr>
              <a:tr h="243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+折旧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1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1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1</a:t>
                      </a:r>
                      <a:endParaRPr lang="zh-CN" altLang="en-US" sz="1000"/>
                    </a:p>
                  </a:txBody>
                  <a:tcPr/>
                </a:tc>
              </a:tr>
              <a:tr h="245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+无形资产摊销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5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5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5</a:t>
                      </a:r>
                      <a:endParaRPr lang="zh-CN" altLang="en-US" sz="1000"/>
                    </a:p>
                  </a:txBody>
                  <a:tcPr/>
                </a:tc>
              </a:tr>
              <a:tr h="245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+运营资金回收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———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———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10</a:t>
                      </a:r>
                      <a:endParaRPr lang="zh-CN" altLang="en-US" sz="1000" dirty="0"/>
                    </a:p>
                  </a:txBody>
                  <a:tcPr/>
                </a:tc>
              </a:tr>
              <a:tr h="245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/>
                        <a:t>净现金流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-45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-12.48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-0.37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/>
                        <a:t>51</a:t>
                      </a:r>
                      <a:r>
                        <a:rPr lang="zh-CN" altLang="en-US" sz="1000" dirty="0"/>
                        <a:t>.12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/>
                        <a:t>78.44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/>
                        <a:t>149.13</a:t>
                      </a:r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749300" y="1704975"/>
            <a:ext cx="378714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</a:rPr>
              <a:t>投资净收益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：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</a:rPr>
              <a:t>在</a:t>
            </a:r>
            <a:r>
              <a:rPr lang="en-US" altLang="zh-CN" sz="2000" b="1" dirty="0">
                <a:ln w="9525">
                  <a:solidFill>
                    <a:schemeClr val="bg1"/>
                  </a:solidFill>
                  <a:prstDash val="solid"/>
                </a:ln>
              </a:rPr>
              <a:t>1-2</a:t>
            </a:r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</a:rPr>
              <a:t>年为负收益</a:t>
            </a:r>
            <a:endParaRPr lang="zh-CN" altLang="en-US" sz="2000" b="1" dirty="0">
              <a:ln w="9525">
                <a:solidFill>
                  <a:schemeClr val="bg1"/>
                </a:solidFill>
                <a:prstDash val="solid"/>
              </a:ln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</a:rPr>
              <a:t>在</a:t>
            </a:r>
            <a:r>
              <a:rPr lang="en-US" altLang="zh-CN" sz="2000" b="1" dirty="0">
                <a:ln w="9525">
                  <a:solidFill>
                    <a:schemeClr val="bg1"/>
                  </a:solidFill>
                  <a:prstDash val="solid"/>
                </a:ln>
              </a:rPr>
              <a:t>3-5</a:t>
            </a:r>
            <a:r>
              <a:rPr lang="zh-CN" altLang="en-US" sz="2000" b="1" dirty="0">
                <a:ln w="9525">
                  <a:solidFill>
                    <a:schemeClr val="bg1"/>
                  </a:solidFill>
                  <a:prstDash val="solid"/>
                </a:ln>
              </a:rPr>
              <a:t>年为正收益</a:t>
            </a:r>
            <a:endParaRPr lang="zh-CN" altLang="en-US" sz="2000" b="1" dirty="0">
              <a:ln w="9525">
                <a:solidFill>
                  <a:schemeClr val="bg1"/>
                </a:solidFill>
                <a:prstDash val="solid"/>
              </a:ln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u="sng" dirty="0">
                <a:ln w="9525">
                  <a:solidFill>
                    <a:schemeClr val="bg1"/>
                  </a:solidFill>
                  <a:prstDash val="solid"/>
                </a:ln>
              </a:rPr>
              <a:t>收益涨幅逐年增大</a:t>
            </a:r>
            <a:endParaRPr lang="zh-CN" altLang="en-US" sz="2400" b="1" u="sng" dirty="0">
              <a:ln w="9525">
                <a:solidFill>
                  <a:schemeClr val="bg1"/>
                </a:solidFill>
                <a:prstDash val="solid"/>
              </a:ln>
            </a:endParaRPr>
          </a:p>
          <a:p>
            <a:pPr fontAlgn="auto">
              <a:lnSpc>
                <a:spcPct val="150000"/>
              </a:lnSpc>
            </a:pPr>
            <a:endParaRPr lang="zh-CN" altLang="en-US" sz="2000" b="1" u="sng" dirty="0">
              <a:ln w="9525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9300" y="4126865"/>
            <a:ext cx="44723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前期盈利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r>
              <a:rPr lang="zh-CN" altLang="en-US" sz="2800" dirty="0">
                <a:sym typeface="+mn-ea"/>
              </a:rPr>
              <a:t>主要来源于对</a:t>
            </a:r>
            <a:r>
              <a:rPr lang="zh-CN" altLang="en-US" sz="2800" b="1" dirty="0">
                <a:solidFill>
                  <a:schemeClr val="accent3"/>
                </a:solidFill>
                <a:sym typeface="+mn-ea"/>
              </a:rPr>
              <a:t>医疗机构的技术服务</a:t>
            </a:r>
            <a:r>
              <a:rPr lang="zh-CN" altLang="en-US" sz="2800" dirty="0">
                <a:sym typeface="+mn-ea"/>
              </a:rPr>
              <a:t>，与周边抗疫商家合作的</a:t>
            </a:r>
            <a:r>
              <a:rPr lang="zh-CN" altLang="en-US" sz="2800" b="1" dirty="0">
                <a:solidFill>
                  <a:schemeClr val="accent3"/>
                </a:solidFill>
                <a:sym typeface="+mn-ea"/>
              </a:rPr>
              <a:t>售卖佣金</a:t>
            </a:r>
            <a:endParaRPr lang="zh-CN" altLang="en-US" sz="2800" b="1" dirty="0">
              <a:solidFill>
                <a:schemeClr val="accent3"/>
              </a:solidFill>
              <a:sym typeface="+mn-ea"/>
            </a:endParaRPr>
          </a:p>
          <a:p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5426710" y="4126865"/>
            <a:ext cx="42049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后期盈利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r>
              <a:rPr lang="zh-CN" altLang="en-US" sz="2800" dirty="0">
                <a:sym typeface="+mn-ea"/>
              </a:rPr>
              <a:t>主要来源于自营的</a:t>
            </a:r>
            <a:r>
              <a:rPr lang="zh-CN" altLang="en-US" sz="2800" b="1" dirty="0">
                <a:solidFill>
                  <a:schemeClr val="accent3"/>
                </a:solidFill>
                <a:sym typeface="+mn-ea"/>
              </a:rPr>
              <a:t>抗疫商品售卖</a:t>
            </a:r>
            <a:r>
              <a:rPr lang="zh-CN" altLang="en-US" sz="2800" dirty="0">
                <a:sym typeface="+mn-ea"/>
              </a:rPr>
              <a:t>，线上</a:t>
            </a:r>
            <a:r>
              <a:rPr lang="zh-CN" altLang="en-US" sz="2800" b="1" dirty="0">
                <a:solidFill>
                  <a:schemeClr val="accent3"/>
                </a:solidFill>
                <a:sym typeface="+mn-ea"/>
              </a:rPr>
              <a:t>广告收费</a:t>
            </a:r>
            <a:r>
              <a:rPr lang="zh-CN" altLang="en-US" sz="2800" dirty="0">
                <a:sym typeface="+mn-ea"/>
              </a:rPr>
              <a:t>，政府合作的盈利</a:t>
            </a:r>
            <a:endParaRPr lang="zh-CN" altLang="en-US" sz="2800" dirty="0">
              <a:sym typeface="+mn-ea"/>
            </a:endParaRPr>
          </a:p>
          <a:p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燕尾形 12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20214" y="1118077"/>
            <a:ext cx="41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计划总投入</a:t>
            </a:r>
            <a:r>
              <a:rPr lang="en-US" altLang="zh-CN" sz="36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200</a:t>
            </a:r>
            <a:r>
              <a:rPr lang="zh-CN" altLang="en-US" sz="36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万元</a:t>
            </a:r>
            <a:endParaRPr lang="zh-CN" altLang="en-US" sz="36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952107" y="1764408"/>
            <a:ext cx="385556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01521" y="1901352"/>
            <a:ext cx="5161280" cy="3599815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前期投入</a:t>
            </a:r>
            <a:r>
              <a:rPr lang="en-US" altLang="zh-CN" sz="3200" b="1" u="sng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50</a:t>
            </a:r>
            <a:r>
              <a:rPr lang="zh-CN" altLang="en-US" sz="32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万</a:t>
            </a:r>
            <a:endParaRPr lang="zh-CN" altLang="en-US" sz="3200" b="1" u="sng" dirty="0">
              <a:ln w="10160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合伙人自筹资金</a:t>
            </a:r>
            <a:endParaRPr lang="zh-CN" altLang="en-US" sz="2400" b="1" u="sng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申请小额创业贷款</a:t>
            </a:r>
            <a:endParaRPr lang="zh-CN" altLang="en-US" sz="2400" b="1" u="sng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YBC创业贷款</a:t>
            </a:r>
            <a:endParaRPr lang="zh-CN" altLang="en-US" sz="2400" b="1" u="sng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股权融资</a:t>
            </a:r>
            <a:endParaRPr lang="zh-CN" altLang="en-US" sz="2400" b="1" u="sng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申请“湖南省创业投资引导基金”</a:t>
            </a:r>
            <a:endParaRPr lang="zh-CN" altLang="en-US" sz="2400" b="1" u="sng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97475" y="570548"/>
          <a:ext cx="6887210" cy="5715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5725160" y="1072515"/>
          <a:ext cx="5832475" cy="502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燕尾形 13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5602" y="1118077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项目建设与成本预算</a:t>
            </a:r>
            <a:endParaRPr lang="zh-CN" altLang="en-US" sz="3600" b="1" dirty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36698" y="1787652"/>
            <a:ext cx="409693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81893" y="1764408"/>
            <a:ext cx="5161280" cy="743152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200" b="1" u="sng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资金注入三阶段</a:t>
            </a:r>
            <a:endParaRPr lang="en-US" altLang="zh-CN" sz="3200" b="1" u="sng" dirty="0">
              <a:ln w="10160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5197475" y="570548"/>
          <a:ext cx="6887210" cy="5715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箭头: V 形 8"/>
          <p:cNvSpPr/>
          <p:nvPr/>
        </p:nvSpPr>
        <p:spPr>
          <a:xfrm rot="5400000">
            <a:off x="990737" y="2707524"/>
            <a:ext cx="1412280" cy="8414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32155" y="3059238"/>
            <a:ext cx="92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阶段一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箭头: V 形 26"/>
          <p:cNvSpPr/>
          <p:nvPr/>
        </p:nvSpPr>
        <p:spPr>
          <a:xfrm rot="5400000">
            <a:off x="996704" y="3881701"/>
            <a:ext cx="1412280" cy="8414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82687" y="4116689"/>
            <a:ext cx="92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阶段二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V 形 28"/>
          <p:cNvSpPr/>
          <p:nvPr/>
        </p:nvSpPr>
        <p:spPr>
          <a:xfrm rot="5400000">
            <a:off x="997278" y="5017232"/>
            <a:ext cx="1412280" cy="84146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82687" y="5253296"/>
            <a:ext cx="92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阶段三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62889" y="2912520"/>
            <a:ext cx="279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网页设计、开发</a:t>
            </a:r>
            <a:endParaRPr lang="zh-CN" altLang="en-US" sz="24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2345658" y="3844443"/>
            <a:ext cx="279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运营推广</a:t>
            </a:r>
            <a:endParaRPr lang="zh-CN" altLang="en-US" sz="24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2362889" y="4839515"/>
            <a:ext cx="279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提供多样化服务</a:t>
            </a:r>
            <a:endParaRPr lang="zh-CN" altLang="en-US" sz="2400" b="1" dirty="0"/>
          </a:p>
        </p:txBody>
      </p:sp>
      <p:graphicFrame>
        <p:nvGraphicFramePr>
          <p:cNvPr id="14" name="图表 13"/>
          <p:cNvGraphicFramePr/>
          <p:nvPr/>
        </p:nvGraphicFramePr>
        <p:xfrm>
          <a:off x="6335253" y="1565874"/>
          <a:ext cx="4649199" cy="3872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7" grpId="0" animBg="1"/>
      <p:bldP spid="28" grpId="0"/>
      <p:bldP spid="29" grpId="0" animBg="1"/>
      <p:bldP spid="30" grpId="0"/>
      <p:bldP spid="1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5" name="图片 4" descr="F6591CAB89797112B8BA23D02EAD878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5" y="13970"/>
            <a:ext cx="12216765" cy="6844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58540" y="3872230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en-US" sz="14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sz="14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4" name="剪去对角的矩形 3"/>
          <p:cNvSpPr/>
          <p:nvPr/>
        </p:nvSpPr>
        <p:spPr>
          <a:xfrm>
            <a:off x="401955" y="6985"/>
            <a:ext cx="12216130" cy="685736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62450" y="626859"/>
            <a:ext cx="2373630" cy="737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200" b="1" u="sng" dirty="0">
                <a:ln w="28575" cmpd="sng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未来展望</a:t>
            </a:r>
            <a:endParaRPr lang="zh-CN" altLang="en-US" sz="4200" b="1" u="sng" dirty="0">
              <a:ln w="28575" cmpd="sng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19830" y="914400"/>
            <a:ext cx="25158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</a:rPr>
              <a:t>团队收入满足发展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</a:rPr>
              <a:t>检测速度快进一步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9470" y="1439694"/>
            <a:ext cx="6581520" cy="538338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图表 7"/>
          <p:cNvGraphicFramePr/>
          <p:nvPr/>
        </p:nvGraphicFramePr>
        <p:xfrm>
          <a:off x="276860" y="1536970"/>
          <a:ext cx="6133668" cy="4908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418070" y="1628140"/>
            <a:ext cx="4425950" cy="50387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400" b="1" u="sng" dirty="0">
                <a:ln w="19050" cmpd="sng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/>
              </a:rPr>
              <a:t>利润情况：</a:t>
            </a:r>
            <a:endParaRPr lang="zh-CN" altLang="en-US" sz="3400" b="1" u="sng" dirty="0">
              <a:ln w="19050" cmpd="sng">
                <a:solidFill>
                  <a:schemeClr val="bg1"/>
                </a:solidFill>
                <a:prstDash val="solid"/>
              </a:ln>
              <a:solidFill>
                <a:schemeClr val="accent3">
                  <a:lumMod val="50000"/>
                </a:schemeClr>
              </a:solidFill>
              <a:effectLst/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700" b="1" dirty="0">
                <a:solidFill>
                  <a:schemeClr val="accent3">
                    <a:lumMod val="75000"/>
                  </a:schemeClr>
                </a:solidFill>
              </a:rPr>
              <a:t>五年累计利润达到</a:t>
            </a:r>
            <a:r>
              <a:rPr lang="en-US" altLang="zh-CN" sz="2700" b="1" u="sng" dirty="0">
                <a:solidFill>
                  <a:schemeClr val="accent3">
                    <a:lumMod val="75000"/>
                  </a:schemeClr>
                </a:solidFill>
              </a:rPr>
              <a:t>206.58</a:t>
            </a:r>
            <a:r>
              <a:rPr lang="zh-CN" altLang="en-US" sz="2700" b="1" u="sng" dirty="0">
                <a:solidFill>
                  <a:schemeClr val="accent3">
                    <a:lumMod val="75000"/>
                  </a:schemeClr>
                </a:solidFill>
              </a:rPr>
              <a:t>万</a:t>
            </a:r>
            <a:endParaRPr lang="zh-CN" altLang="en-US" sz="2700" dirty="0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3400" b="1" u="sng" dirty="0">
                <a:ln w="19050" cmpd="sng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/>
              </a:rPr>
              <a:t>团队增收率：</a:t>
            </a:r>
            <a:endParaRPr lang="zh-CN" altLang="en-US" sz="3400" b="1" u="sng" dirty="0">
              <a:ln w="19050" cmpd="sng">
                <a:solidFill>
                  <a:schemeClr val="bg1"/>
                </a:solidFill>
                <a:prstDash val="solid"/>
              </a:ln>
              <a:solidFill>
                <a:schemeClr val="accent3">
                  <a:lumMod val="50000"/>
                </a:schemeClr>
              </a:solidFill>
              <a:effectLst/>
            </a:endParaRPr>
          </a:p>
          <a:p>
            <a:pPr marL="457200" indent="-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altLang="zh-CN" sz="2700" b="1" dirty="0" err="1">
                <a:solidFill>
                  <a:schemeClr val="accent3">
                    <a:lumMod val="75000"/>
                  </a:schemeClr>
                </a:solidFill>
              </a:rPr>
              <a:t>增收率逐年提高</a:t>
            </a:r>
            <a:endParaRPr lang="en-US" altLang="zh-CN" sz="27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en-US" altLang="zh-CN" sz="2700" b="1" dirty="0">
                <a:solidFill>
                  <a:schemeClr val="accent3">
                    <a:lumMod val="75000"/>
                  </a:schemeClr>
                </a:solidFill>
              </a:rPr>
              <a:t>并在4-5年</a:t>
            </a:r>
            <a:r>
              <a:rPr lang="en-US" altLang="zh-CN" sz="2700" b="1" u="sng" dirty="0">
                <a:solidFill>
                  <a:schemeClr val="accent3">
                    <a:lumMod val="75000"/>
                  </a:schemeClr>
                </a:solidFill>
              </a:rPr>
              <a:t>稳定且高于80%</a:t>
            </a:r>
            <a:endParaRPr lang="en-US" altLang="zh-CN" sz="2700" b="1" u="sng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3C5C8FE5114912A6AC13B32201FA7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417195"/>
            <a:ext cx="11341735" cy="6063615"/>
          </a:xfrm>
          <a:prstGeom prst="rect">
            <a:avLst/>
          </a:prstGeom>
        </p:spPr>
      </p:pic>
    </p:spTree>
  </p:cSld>
  <p:clrMapOvr>
    <a:masterClrMapping/>
  </p:clrMapOvr>
  <p:transition spd="slow">
    <p:push/>
    <p:sndAc>
      <p:stSnd>
        <p:snd r:embed="rId2" name="chimes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9"/>
          <p:cNvSpPr txBox="1"/>
          <p:nvPr/>
        </p:nvSpPr>
        <p:spPr>
          <a:xfrm>
            <a:off x="5760085" y="3149600"/>
            <a:ext cx="2459355" cy="3867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endParaRPr lang="en-US" sz="18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61137" y="1774150"/>
            <a:ext cx="5297488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/>
              <a:t>截止至北京时间</a:t>
            </a:r>
            <a:r>
              <a:rPr lang="en-US" altLang="zh-CN" sz="2400"/>
              <a:t>2022</a:t>
            </a:r>
            <a:r>
              <a:rPr lang="zh-CN" altLang="en-US" sz="2400"/>
              <a:t>年</a:t>
            </a:r>
            <a:r>
              <a:rPr lang="en-US" altLang="zh-CN" sz="2400"/>
              <a:t>4</a:t>
            </a:r>
            <a:r>
              <a:rPr lang="zh-CN" altLang="en-US" sz="2400"/>
              <a:t>月</a:t>
            </a:r>
            <a:r>
              <a:rPr lang="en-US" altLang="zh-CN" sz="2400"/>
              <a:t>14</a:t>
            </a:r>
            <a:r>
              <a:rPr lang="zh-CN" altLang="en-US" sz="2400"/>
              <a:t>日</a:t>
            </a:r>
            <a:r>
              <a:rPr lang="en-US" altLang="zh-CN" sz="2400"/>
              <a:t>  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我国累计新冠肺炎确诊病例</a:t>
            </a:r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509,824</a:t>
            </a:r>
            <a:r>
              <a:rPr lang="zh-CN" altLang="en-US" sz="2400"/>
              <a:t>例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全球累计新冠肺炎确诊病例</a:t>
            </a:r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500,737,477</a:t>
            </a:r>
            <a:r>
              <a:rPr lang="zh-CN" altLang="en-US" sz="2400"/>
              <a:t>例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全球死亡病例</a:t>
            </a:r>
            <a:r>
              <a:rPr lang="en-US" altLang="zh-CN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6,199,576</a:t>
            </a:r>
            <a:r>
              <a:rPr lang="zh-CN" altLang="en-US" sz="2400"/>
              <a:t>例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6688128" y="1062063"/>
            <a:ext cx="5043338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800">
                <a:ln w="12700" cmpd="sng">
                  <a:solidFill>
                    <a:schemeClr val="accent1"/>
                  </a:solidFill>
                  <a:prstDash val="lgDashDot"/>
                </a:ln>
                <a:solidFill>
                  <a:schemeClr val="accent3"/>
                </a:solidFill>
              </a:rPr>
              <a:t>提升医疗检测速度 </a:t>
            </a:r>
            <a:r>
              <a:rPr lang="zh-CN" altLang="en-US" sz="3600">
                <a:ln w="12700" cmpd="sng">
                  <a:solidFill>
                    <a:schemeClr val="accent1"/>
                  </a:solidFill>
                  <a:prstDash val="lgDashDot"/>
                </a:ln>
                <a:solidFill>
                  <a:schemeClr val="accent3"/>
                </a:solidFill>
              </a:rPr>
              <a:t>迫在眉睫！！</a:t>
            </a:r>
            <a:endParaRPr lang="zh-CN" altLang="en-US" sz="3600">
              <a:ln w="12700" cmpd="sng">
                <a:solidFill>
                  <a:schemeClr val="accent1"/>
                </a:solidFill>
                <a:prstDash val="lgDashDot"/>
              </a:ln>
              <a:solidFill>
                <a:schemeClr val="accent3"/>
              </a:solidFill>
            </a:endParaRPr>
          </a:p>
        </p:txBody>
      </p:sp>
      <p:pic>
        <p:nvPicPr>
          <p:cNvPr id="12" name="图片 11" descr="EB23D4_U56105_SM@(%2CX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5" y="1420495"/>
            <a:ext cx="5958205" cy="4478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燕尾形 10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  <p:sndAc>
      <p:stSnd>
        <p:snd r:embed="rId2" name="chimes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97610" y="2524125"/>
            <a:ext cx="3919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Tx/>
              <a:buSzTx/>
              <a:buFont typeface="Wingdings" panose="05000000000000000000" charset="0"/>
              <a:buChar char="Ø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检测操作要求严格</a:t>
            </a:r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7610" y="3369945"/>
            <a:ext cx="3997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检测时间长</a:t>
            </a:r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7610" y="5008245"/>
            <a:ext cx="40119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无法实时更新数据</a:t>
            </a:r>
            <a:r>
              <a:rPr lang="zh-CN" altLang="en-US" sz="2800" b="1">
                <a:solidFill>
                  <a:schemeClr val="bg1"/>
                </a:solidFill>
              </a:rPr>
              <a:t>库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97610" y="4189095"/>
            <a:ext cx="3998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Tx/>
              <a:buSzTx/>
              <a:buFont typeface="Wingdings" panose="05000000000000000000" charset="0"/>
              <a:buChar char="Ø"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医疗资源分配不均</a:t>
            </a:r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8525" y="1332865"/>
            <a:ext cx="5866130" cy="768350"/>
          </a:xfrm>
          <a:prstGeom prst="rect">
            <a:avLst/>
          </a:prstGeom>
          <a:solidFill>
            <a:srgbClr val="FAFAFA">
              <a:alpha val="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传统检测方式</a:t>
            </a:r>
            <a:r>
              <a:rPr lang="zh-CN" altLang="en-US" sz="4400" b="1" u="sng"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痛点</a:t>
            </a:r>
            <a:endParaRPr lang="zh-CN" altLang="en-US" sz="4400" b="1" u="sng" dirty="0">
              <a:solidFill>
                <a:schemeClr val="accent5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rcRect b="7996"/>
          <a:stretch>
            <a:fillRect/>
          </a:stretch>
        </p:blipFill>
        <p:spPr>
          <a:xfrm>
            <a:off x="7397115" y="1231900"/>
            <a:ext cx="3348990" cy="2454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397115" y="4055110"/>
            <a:ext cx="3345815" cy="1877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文本框 54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燕尾形 61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072890" y="1225550"/>
            <a:ext cx="3851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新冠肺炎检测平台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2012950"/>
            <a:ext cx="11249660" cy="4012565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燕尾形 61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125855" y="4585970"/>
            <a:ext cx="1155700" cy="117475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25855" y="498919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医疗机构</a:t>
            </a:r>
            <a:endParaRPr lang="zh-CN" altLang="en-US" b="1"/>
          </a:p>
        </p:txBody>
      </p:sp>
      <p:sp>
        <p:nvSpPr>
          <p:cNvPr id="4" name="椭圆 3"/>
          <p:cNvSpPr/>
          <p:nvPr/>
        </p:nvSpPr>
        <p:spPr>
          <a:xfrm>
            <a:off x="836930" y="3706495"/>
            <a:ext cx="850265" cy="880110"/>
          </a:xfrm>
          <a:prstGeom prst="ellipse">
            <a:avLst/>
          </a:prstGeom>
          <a:solidFill>
            <a:srgbClr val="BBDEF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91540" y="3947160"/>
            <a:ext cx="741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商家</a:t>
            </a:r>
            <a:endParaRPr lang="zh-CN" altLang="en-US" sz="2000" b="1"/>
          </a:p>
        </p:txBody>
      </p:sp>
    </p:spTree>
  </p:cSld>
  <p:clrMapOvr>
    <a:masterClrMapping/>
  </p:clrMapOvr>
  <p:transition spd="med" advTm="3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形状1"/>
          <p:cNvGrpSpPr/>
          <p:nvPr/>
        </p:nvGrpSpPr>
        <p:grpSpPr>
          <a:xfrm>
            <a:off x="4390559" y="2337701"/>
            <a:ext cx="2984632" cy="2983177"/>
            <a:chOff x="3315891" y="1606154"/>
            <a:chExt cx="2441972" cy="2440781"/>
          </a:xfr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</p:grpSpPr>
        <p:sp>
          <p:nvSpPr>
            <p:cNvPr id="31" name="Freeform 5"/>
            <p:cNvSpPr/>
            <p:nvPr/>
          </p:nvSpPr>
          <p:spPr bwMode="auto">
            <a:xfrm>
              <a:off x="3927967" y="2829709"/>
              <a:ext cx="1217820" cy="1217226"/>
            </a:xfrm>
            <a:custGeom>
              <a:avLst/>
              <a:gdLst>
                <a:gd name="T0" fmla="*/ 915988 w 243"/>
                <a:gd name="T1" fmla="*/ 791595 h 243"/>
                <a:gd name="T2" fmla="*/ 459879 w 243"/>
                <a:gd name="T3" fmla="*/ 915988 h 243"/>
                <a:gd name="T4" fmla="*/ 0 w 243"/>
                <a:gd name="T5" fmla="*/ 791595 h 243"/>
                <a:gd name="T6" fmla="*/ 0 w 243"/>
                <a:gd name="T7" fmla="*/ 791595 h 243"/>
                <a:gd name="T8" fmla="*/ 456109 w 243"/>
                <a:gd name="T9" fmla="*/ 0 h 243"/>
                <a:gd name="T10" fmla="*/ 459879 w 243"/>
                <a:gd name="T11" fmla="*/ 0 h 243"/>
                <a:gd name="T12" fmla="*/ 915988 w 243"/>
                <a:gd name="T13" fmla="*/ 791595 h 2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3"/>
                <a:gd name="T22" fmla="*/ 0 h 243"/>
                <a:gd name="T23" fmla="*/ 243 w 243"/>
                <a:gd name="T24" fmla="*/ 243 h 2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3" h="243">
                  <a:moveTo>
                    <a:pt x="243" y="210"/>
                  </a:moveTo>
                  <a:cubicBezTo>
                    <a:pt x="207" y="231"/>
                    <a:pt x="166" y="243"/>
                    <a:pt x="122" y="243"/>
                  </a:cubicBezTo>
                  <a:cubicBezTo>
                    <a:pt x="77" y="243"/>
                    <a:pt x="36" y="231"/>
                    <a:pt x="0" y="21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243" y="21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endParaRPr lang="zh-CN" altLang="en-US" sz="242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3315891" y="2829709"/>
              <a:ext cx="1217820" cy="1052679"/>
            </a:xfrm>
            <a:custGeom>
              <a:avLst/>
              <a:gdLst>
                <a:gd name="T0" fmla="*/ 459879 w 243"/>
                <a:gd name="T1" fmla="*/ 792163 h 210"/>
                <a:gd name="T2" fmla="*/ 459879 w 243"/>
                <a:gd name="T3" fmla="*/ 792163 h 210"/>
                <a:gd name="T4" fmla="*/ 0 w 243"/>
                <a:gd name="T5" fmla="*/ 0 h 210"/>
                <a:gd name="T6" fmla="*/ 915988 w 243"/>
                <a:gd name="T7" fmla="*/ 0 h 210"/>
                <a:gd name="T8" fmla="*/ 915988 w 243"/>
                <a:gd name="T9" fmla="*/ 0 h 210"/>
                <a:gd name="T10" fmla="*/ 459879 w 243"/>
                <a:gd name="T11" fmla="*/ 792163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3"/>
                <a:gd name="T19" fmla="*/ 0 h 210"/>
                <a:gd name="T20" fmla="*/ 243 w 243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3" h="210">
                  <a:moveTo>
                    <a:pt x="122" y="210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49" y="168"/>
                    <a:pt x="0" y="90"/>
                    <a:pt x="0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0"/>
                    <a:pt x="243" y="0"/>
                    <a:pt x="243" y="0"/>
                  </a:cubicBezTo>
                  <a:lnTo>
                    <a:pt x="122" y="2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11760" tIns="55880" rIns="111760" bIns="55880" numCol="1" anchor="ctr" anchorCtr="0" compatLnSpc="1"/>
            <a:lstStyle/>
            <a:p>
              <a:pPr algn="ctr"/>
              <a:endParaRPr lang="zh-CN" altLang="en-US" sz="242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7"/>
            <p:cNvSpPr/>
            <p:nvPr/>
          </p:nvSpPr>
          <p:spPr bwMode="auto">
            <a:xfrm>
              <a:off x="4540043" y="2829709"/>
              <a:ext cx="1217820" cy="1052679"/>
            </a:xfrm>
            <a:custGeom>
              <a:avLst/>
              <a:gdLst>
                <a:gd name="T0" fmla="*/ 456109 w 243"/>
                <a:gd name="T1" fmla="*/ 792163 h 210"/>
                <a:gd name="T2" fmla="*/ 0 w 243"/>
                <a:gd name="T3" fmla="*/ 0 h 210"/>
                <a:gd name="T4" fmla="*/ 912219 w 243"/>
                <a:gd name="T5" fmla="*/ 0 h 210"/>
                <a:gd name="T6" fmla="*/ 915988 w 243"/>
                <a:gd name="T7" fmla="*/ 0 h 210"/>
                <a:gd name="T8" fmla="*/ 456109 w 243"/>
                <a:gd name="T9" fmla="*/ 792163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3"/>
                <a:gd name="T16" fmla="*/ 0 h 210"/>
                <a:gd name="T17" fmla="*/ 243 w 243"/>
                <a:gd name="T18" fmla="*/ 210 h 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3" h="210">
                  <a:moveTo>
                    <a:pt x="121" y="2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90"/>
                    <a:pt x="194" y="168"/>
                    <a:pt x="121" y="21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11760" tIns="55880" rIns="111760" bIns="55880" numCol="1" anchor="ctr" anchorCtr="0" compatLnSpc="1"/>
            <a:lstStyle/>
            <a:p>
              <a:pPr algn="ctr"/>
              <a:endParaRPr lang="zh-CN" altLang="en-US" sz="242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8"/>
            <p:cNvSpPr/>
            <p:nvPr/>
          </p:nvSpPr>
          <p:spPr bwMode="auto">
            <a:xfrm>
              <a:off x="3315891" y="1770701"/>
              <a:ext cx="1224152" cy="1059008"/>
            </a:xfrm>
            <a:custGeom>
              <a:avLst/>
              <a:gdLst>
                <a:gd name="T0" fmla="*/ 916976 w 244"/>
                <a:gd name="T1" fmla="*/ 796925 h 211"/>
                <a:gd name="T2" fmla="*/ 0 w 244"/>
                <a:gd name="T3" fmla="*/ 796925 h 211"/>
                <a:gd name="T4" fmla="*/ 0 w 244"/>
                <a:gd name="T5" fmla="*/ 793148 h 211"/>
                <a:gd name="T6" fmla="*/ 460375 w 244"/>
                <a:gd name="T7" fmla="*/ 0 h 211"/>
                <a:gd name="T8" fmla="*/ 460375 w 244"/>
                <a:gd name="T9" fmla="*/ 0 h 211"/>
                <a:gd name="T10" fmla="*/ 920750 w 244"/>
                <a:gd name="T11" fmla="*/ 793148 h 211"/>
                <a:gd name="T12" fmla="*/ 916976 w 244"/>
                <a:gd name="T13" fmla="*/ 796925 h 2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4"/>
                <a:gd name="T22" fmla="*/ 0 h 211"/>
                <a:gd name="T23" fmla="*/ 244 w 244"/>
                <a:gd name="T24" fmla="*/ 211 h 2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4" h="211">
                  <a:moveTo>
                    <a:pt x="243" y="211"/>
                  </a:moveTo>
                  <a:cubicBezTo>
                    <a:pt x="0" y="211"/>
                    <a:pt x="0" y="211"/>
                    <a:pt x="0" y="211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120"/>
                    <a:pt x="49" y="42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3" y="211"/>
                    <a:pt x="243" y="211"/>
                    <a:pt x="243" y="2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endParaRPr lang="zh-CN" altLang="en-US" sz="242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4540043" y="1770701"/>
              <a:ext cx="1217820" cy="1059008"/>
            </a:xfrm>
            <a:custGeom>
              <a:avLst/>
              <a:gdLst>
                <a:gd name="T0" fmla="*/ 912219 w 243"/>
                <a:gd name="T1" fmla="*/ 796925 h 211"/>
                <a:gd name="T2" fmla="*/ 0 w 243"/>
                <a:gd name="T3" fmla="*/ 796925 h 211"/>
                <a:gd name="T4" fmla="*/ 0 w 243"/>
                <a:gd name="T5" fmla="*/ 793148 h 211"/>
                <a:gd name="T6" fmla="*/ 456109 w 243"/>
                <a:gd name="T7" fmla="*/ 0 h 211"/>
                <a:gd name="T8" fmla="*/ 456109 w 243"/>
                <a:gd name="T9" fmla="*/ 0 h 211"/>
                <a:gd name="T10" fmla="*/ 915988 w 243"/>
                <a:gd name="T11" fmla="*/ 793148 h 211"/>
                <a:gd name="T12" fmla="*/ 915988 w 243"/>
                <a:gd name="T13" fmla="*/ 796925 h 211"/>
                <a:gd name="T14" fmla="*/ 912219 w 243"/>
                <a:gd name="T15" fmla="*/ 796925 h 2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3"/>
                <a:gd name="T25" fmla="*/ 0 h 211"/>
                <a:gd name="T26" fmla="*/ 243 w 243"/>
                <a:gd name="T27" fmla="*/ 211 h 2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3" h="211">
                  <a:moveTo>
                    <a:pt x="242" y="211"/>
                  </a:moveTo>
                  <a:cubicBezTo>
                    <a:pt x="0" y="211"/>
                    <a:pt x="0" y="211"/>
                    <a:pt x="0" y="211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94" y="42"/>
                    <a:pt x="243" y="120"/>
                    <a:pt x="243" y="210"/>
                  </a:cubicBezTo>
                  <a:cubicBezTo>
                    <a:pt x="243" y="210"/>
                    <a:pt x="243" y="210"/>
                    <a:pt x="243" y="211"/>
                  </a:cubicBezTo>
                  <a:lnTo>
                    <a:pt x="242" y="21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endParaRPr lang="zh-CN" altLang="en-US" sz="242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Freeform 10"/>
            <p:cNvSpPr/>
            <p:nvPr/>
          </p:nvSpPr>
          <p:spPr bwMode="auto">
            <a:xfrm>
              <a:off x="3927967" y="1606154"/>
              <a:ext cx="1217820" cy="1217226"/>
            </a:xfrm>
            <a:custGeom>
              <a:avLst/>
              <a:gdLst>
                <a:gd name="T0" fmla="*/ 459879 w 243"/>
                <a:gd name="T1" fmla="*/ 915988 h 243"/>
                <a:gd name="T2" fmla="*/ 0 w 243"/>
                <a:gd name="T3" fmla="*/ 124393 h 243"/>
                <a:gd name="T4" fmla="*/ 0 w 243"/>
                <a:gd name="T5" fmla="*/ 124393 h 243"/>
                <a:gd name="T6" fmla="*/ 459879 w 243"/>
                <a:gd name="T7" fmla="*/ 0 h 243"/>
                <a:gd name="T8" fmla="*/ 915988 w 243"/>
                <a:gd name="T9" fmla="*/ 124393 h 243"/>
                <a:gd name="T10" fmla="*/ 915988 w 243"/>
                <a:gd name="T11" fmla="*/ 124393 h 243"/>
                <a:gd name="T12" fmla="*/ 459879 w 243"/>
                <a:gd name="T13" fmla="*/ 915988 h 2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3"/>
                <a:gd name="T22" fmla="*/ 0 h 243"/>
                <a:gd name="T23" fmla="*/ 243 w 243"/>
                <a:gd name="T24" fmla="*/ 243 h 2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3" h="243">
                  <a:moveTo>
                    <a:pt x="122" y="24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6" y="12"/>
                    <a:pt x="77" y="0"/>
                    <a:pt x="122" y="0"/>
                  </a:cubicBezTo>
                  <a:cubicBezTo>
                    <a:pt x="166" y="0"/>
                    <a:pt x="207" y="12"/>
                    <a:pt x="243" y="33"/>
                  </a:cubicBezTo>
                  <a:cubicBezTo>
                    <a:pt x="243" y="33"/>
                    <a:pt x="243" y="33"/>
                    <a:pt x="243" y="33"/>
                  </a:cubicBezTo>
                  <a:lnTo>
                    <a:pt x="122" y="24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11760" tIns="55880" rIns="111760" bIns="55880" numCol="1" anchor="ctr" anchorCtr="0" compatLnSpc="1"/>
            <a:lstStyle/>
            <a:p>
              <a:pPr algn="ctr"/>
              <a:endParaRPr lang="zh-CN" altLang="en-US" sz="242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11"/>
            <p:cNvSpPr/>
            <p:nvPr/>
          </p:nvSpPr>
          <p:spPr bwMode="auto">
            <a:xfrm>
              <a:off x="3892086" y="2258014"/>
              <a:ext cx="1289581" cy="1122295"/>
            </a:xfrm>
            <a:custGeom>
              <a:avLst/>
              <a:gdLst>
                <a:gd name="T0" fmla="*/ 241300 w 611"/>
                <a:gd name="T1" fmla="*/ 844550 h 532"/>
                <a:gd name="T2" fmla="*/ 0 w 611"/>
                <a:gd name="T3" fmla="*/ 422275 h 532"/>
                <a:gd name="T4" fmla="*/ 241300 w 611"/>
                <a:gd name="T5" fmla="*/ 0 h 532"/>
                <a:gd name="T6" fmla="*/ 728663 w 611"/>
                <a:gd name="T7" fmla="*/ 0 h 532"/>
                <a:gd name="T8" fmla="*/ 969963 w 611"/>
                <a:gd name="T9" fmla="*/ 422275 h 532"/>
                <a:gd name="T10" fmla="*/ 728663 w 611"/>
                <a:gd name="T11" fmla="*/ 844550 h 532"/>
                <a:gd name="T12" fmla="*/ 241300 w 611"/>
                <a:gd name="T13" fmla="*/ 844550 h 5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1"/>
                <a:gd name="T22" fmla="*/ 0 h 532"/>
                <a:gd name="T23" fmla="*/ 611 w 611"/>
                <a:gd name="T24" fmla="*/ 532 h 5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1" h="532">
                  <a:moveTo>
                    <a:pt x="152" y="532"/>
                  </a:moveTo>
                  <a:lnTo>
                    <a:pt x="0" y="266"/>
                  </a:lnTo>
                  <a:lnTo>
                    <a:pt x="152" y="0"/>
                  </a:lnTo>
                  <a:lnTo>
                    <a:pt x="459" y="0"/>
                  </a:lnTo>
                  <a:lnTo>
                    <a:pt x="611" y="266"/>
                  </a:lnTo>
                  <a:lnTo>
                    <a:pt x="459" y="532"/>
                  </a:lnTo>
                  <a:lnTo>
                    <a:pt x="152" y="5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endParaRPr lang="zh-CN" altLang="en-US" sz="242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8" name="形状1"/>
          <p:cNvGrpSpPr/>
          <p:nvPr/>
        </p:nvGrpSpPr>
        <p:grpSpPr bwMode="auto">
          <a:xfrm>
            <a:off x="7743918" y="2167124"/>
            <a:ext cx="3413760" cy="678180"/>
            <a:chOff x="6894243" y="1914202"/>
            <a:chExt cx="3923059" cy="739893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010093" y="1914202"/>
              <a:ext cx="0" cy="28418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21"/>
            <p:cNvSpPr>
              <a:spLocks noChangeArrowheads="1"/>
            </p:cNvSpPr>
            <p:nvPr/>
          </p:nvSpPr>
          <p:spPr bwMode="auto">
            <a:xfrm>
              <a:off x="6894243" y="2249509"/>
              <a:ext cx="3923059" cy="40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30000"/>
                </a:lnSpc>
                <a:defRPr/>
              </a:pPr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Ten million data second speed detection</a:t>
              </a:r>
              <a:endParaRPr lang="en-US" altLang="zh-CN" sz="140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3" name="形状1"/>
          <p:cNvSpPr txBox="1">
            <a:spLocks noChangeArrowheads="1"/>
          </p:cNvSpPr>
          <p:nvPr/>
        </p:nvSpPr>
        <p:spPr bwMode="auto">
          <a:xfrm>
            <a:off x="5553774" y="2474725"/>
            <a:ext cx="787268" cy="48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pPr algn="ctr"/>
            <a:r>
              <a:rPr lang="en-US" altLang="zh-CN" sz="256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sz="256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形状1"/>
          <p:cNvSpPr txBox="1">
            <a:spLocks noChangeArrowheads="1"/>
          </p:cNvSpPr>
          <p:nvPr/>
        </p:nvSpPr>
        <p:spPr bwMode="auto">
          <a:xfrm>
            <a:off x="5553721" y="4632720"/>
            <a:ext cx="787268" cy="48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pPr algn="ctr"/>
            <a:r>
              <a:rPr lang="en-US" altLang="zh-CN" sz="2565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lang="zh-CN" altLang="en-US" sz="2565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形状1"/>
          <p:cNvSpPr txBox="1">
            <a:spLocks noChangeArrowheads="1"/>
          </p:cNvSpPr>
          <p:nvPr/>
        </p:nvSpPr>
        <p:spPr bwMode="auto">
          <a:xfrm>
            <a:off x="4651375" y="4127500"/>
            <a:ext cx="626110" cy="48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pPr algn="ctr"/>
            <a:r>
              <a:rPr lang="en-US" altLang="zh-CN" sz="2565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zh-CN" altLang="en-US" sz="2565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形状1"/>
          <p:cNvSpPr txBox="1">
            <a:spLocks noChangeArrowheads="1"/>
          </p:cNvSpPr>
          <p:nvPr/>
        </p:nvSpPr>
        <p:spPr bwMode="auto">
          <a:xfrm>
            <a:off x="4570660" y="3045220"/>
            <a:ext cx="787269" cy="48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pPr algn="ctr"/>
            <a:r>
              <a:rPr lang="en-US" altLang="zh-CN" sz="2565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sz="2565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形状1"/>
          <p:cNvSpPr txBox="1">
            <a:spLocks noChangeArrowheads="1"/>
          </p:cNvSpPr>
          <p:nvPr/>
        </p:nvSpPr>
        <p:spPr bwMode="auto">
          <a:xfrm>
            <a:off x="6535750" y="4127605"/>
            <a:ext cx="787268" cy="48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pPr algn="ctr"/>
            <a:r>
              <a:rPr lang="en-US" altLang="zh-CN" sz="2565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endParaRPr lang="zh-CN" altLang="en-US" sz="2565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形状1"/>
          <p:cNvSpPr txBox="1">
            <a:spLocks noChangeArrowheads="1"/>
          </p:cNvSpPr>
          <p:nvPr/>
        </p:nvSpPr>
        <p:spPr bwMode="auto">
          <a:xfrm>
            <a:off x="6535907" y="3002809"/>
            <a:ext cx="787268" cy="48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pPr algn="ctr"/>
            <a:r>
              <a:rPr lang="en-US" altLang="zh-CN" sz="2565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endParaRPr lang="zh-CN" altLang="en-US" sz="2565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9" name="形状1"/>
          <p:cNvGrpSpPr/>
          <p:nvPr/>
        </p:nvGrpSpPr>
        <p:grpSpPr bwMode="auto">
          <a:xfrm>
            <a:off x="7821388" y="3303060"/>
            <a:ext cx="3763490" cy="825500"/>
            <a:chOff x="6894243" y="1753170"/>
            <a:chExt cx="4324964" cy="900619"/>
          </a:xfrm>
        </p:grpSpPr>
        <p:grpSp>
          <p:nvGrpSpPr>
            <p:cNvPr id="50" name="组合 20"/>
            <p:cNvGrpSpPr/>
            <p:nvPr/>
          </p:nvGrpSpPr>
          <p:grpSpPr bwMode="auto">
            <a:xfrm>
              <a:off x="7010093" y="1753170"/>
              <a:ext cx="4209114" cy="569468"/>
              <a:chOff x="383197" y="1400644"/>
              <a:chExt cx="4209114" cy="569468"/>
            </a:xfrm>
          </p:grpSpPr>
          <p:sp>
            <p:nvSpPr>
              <p:cNvPr id="52" name="文本框 22"/>
              <p:cNvSpPr txBox="1">
                <a:spLocks noChangeArrowheads="1"/>
              </p:cNvSpPr>
              <p:nvPr/>
            </p:nvSpPr>
            <p:spPr bwMode="auto">
              <a:xfrm>
                <a:off x="418954" y="1400644"/>
                <a:ext cx="4173357" cy="569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9pPr>
              </a:lstStyle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超轻量无限兼容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383197" y="1561676"/>
                <a:ext cx="0" cy="2841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矩形 21"/>
            <p:cNvSpPr>
              <a:spLocks noChangeArrowheads="1"/>
            </p:cNvSpPr>
            <p:nvPr/>
          </p:nvSpPr>
          <p:spPr bwMode="auto">
            <a:xfrm>
              <a:off x="6894243" y="2249203"/>
              <a:ext cx="4214222" cy="40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30000"/>
                </a:lnSpc>
                <a:defRPr/>
              </a:pPr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Ultra lightweight unlimited compatibility</a:t>
              </a:r>
              <a:endParaRPr lang="en-US" altLang="zh-CN" sz="140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" name="形状1"/>
          <p:cNvGrpSpPr/>
          <p:nvPr/>
        </p:nvGrpSpPr>
        <p:grpSpPr bwMode="auto">
          <a:xfrm>
            <a:off x="7821388" y="4713128"/>
            <a:ext cx="3446954" cy="812282"/>
            <a:chOff x="6894243" y="1767902"/>
            <a:chExt cx="3961204" cy="886198"/>
          </a:xfrm>
        </p:grpSpPr>
        <p:grpSp>
          <p:nvGrpSpPr>
            <p:cNvPr id="55" name="组合 20"/>
            <p:cNvGrpSpPr/>
            <p:nvPr/>
          </p:nvGrpSpPr>
          <p:grpSpPr bwMode="auto">
            <a:xfrm>
              <a:off x="7010093" y="1767902"/>
              <a:ext cx="3845354" cy="569468"/>
              <a:chOff x="383197" y="1415376"/>
              <a:chExt cx="3845354" cy="569468"/>
            </a:xfrm>
          </p:grpSpPr>
          <p:sp>
            <p:nvSpPr>
              <p:cNvPr id="57" name="文本框 22"/>
              <p:cNvSpPr txBox="1">
                <a:spLocks noChangeArrowheads="1"/>
              </p:cNvSpPr>
              <p:nvPr/>
            </p:nvSpPr>
            <p:spPr bwMode="auto">
              <a:xfrm>
                <a:off x="408719" y="1415376"/>
                <a:ext cx="3819832" cy="569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9pPr>
              </a:lstStyle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高移植性随心扩展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383197" y="1561676"/>
                <a:ext cx="0" cy="2841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3572450" cy="40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30000"/>
                </a:lnSpc>
                <a:defRPr/>
              </a:pPr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High portability free expansion</a:t>
              </a:r>
              <a:endParaRPr lang="en-US" altLang="zh-CN" sz="140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9" name="形状1"/>
          <p:cNvGrpSpPr/>
          <p:nvPr/>
        </p:nvGrpSpPr>
        <p:grpSpPr bwMode="auto">
          <a:xfrm>
            <a:off x="982345" y="2157095"/>
            <a:ext cx="3775075" cy="694690"/>
            <a:chOff x="6894243" y="1914202"/>
            <a:chExt cx="4398063" cy="820797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7010093" y="1914202"/>
              <a:ext cx="0" cy="28418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21"/>
            <p:cNvSpPr>
              <a:spLocks noChangeArrowheads="1"/>
            </p:cNvSpPr>
            <p:nvPr/>
          </p:nvSpPr>
          <p:spPr bwMode="auto">
            <a:xfrm>
              <a:off x="6894243" y="2249573"/>
              <a:ext cx="4398063" cy="485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30000"/>
                </a:lnSpc>
                <a:defRPr/>
              </a:pPr>
              <a:r>
                <a:rPr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Ultra-high identification accuracy</a:t>
              </a:r>
              <a:endParaRPr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4" name="形状1"/>
          <p:cNvGrpSpPr/>
          <p:nvPr/>
        </p:nvGrpSpPr>
        <p:grpSpPr bwMode="auto">
          <a:xfrm>
            <a:off x="1024539" y="3465265"/>
            <a:ext cx="3315335" cy="678180"/>
            <a:chOff x="6894243" y="1914202"/>
            <a:chExt cx="3860076" cy="739893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7010093" y="1914202"/>
              <a:ext cx="0" cy="28418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21"/>
            <p:cNvSpPr>
              <a:spLocks noChangeArrowheads="1"/>
            </p:cNvSpPr>
            <p:nvPr/>
          </p:nvSpPr>
          <p:spPr bwMode="auto">
            <a:xfrm>
              <a:off x="6894243" y="2249509"/>
              <a:ext cx="3860076" cy="40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30000"/>
                </a:lnSpc>
                <a:defRPr/>
              </a:pPr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Self-update disease source database</a:t>
              </a:r>
              <a:endParaRPr lang="en-US" altLang="zh-CN" sz="140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9" name="文本1"/>
          <p:cNvGrpSpPr/>
          <p:nvPr/>
        </p:nvGrpSpPr>
        <p:grpSpPr bwMode="auto">
          <a:xfrm>
            <a:off x="982629" y="4712959"/>
            <a:ext cx="3418619" cy="819785"/>
            <a:chOff x="6894243" y="1759404"/>
            <a:chExt cx="3980330" cy="894384"/>
          </a:xfrm>
        </p:grpSpPr>
        <p:grpSp>
          <p:nvGrpSpPr>
            <p:cNvPr id="70" name="组合 20"/>
            <p:cNvGrpSpPr/>
            <p:nvPr/>
          </p:nvGrpSpPr>
          <p:grpSpPr bwMode="auto">
            <a:xfrm>
              <a:off x="7010093" y="1759404"/>
              <a:ext cx="3864480" cy="569468"/>
              <a:chOff x="383197" y="1406878"/>
              <a:chExt cx="3864480" cy="569468"/>
            </a:xfrm>
          </p:grpSpPr>
          <p:sp>
            <p:nvSpPr>
              <p:cNvPr id="72" name="文本框 22"/>
              <p:cNvSpPr txBox="1">
                <a:spLocks noChangeArrowheads="1"/>
              </p:cNvSpPr>
              <p:nvPr/>
            </p:nvSpPr>
            <p:spPr bwMode="auto">
              <a:xfrm>
                <a:off x="427845" y="1406878"/>
                <a:ext cx="3819832" cy="569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panose="020B0606030504020204" pitchFamily="34" charset="0"/>
                    <a:ea typeface="冬青黑体简体中文 W3" charset="-122"/>
                  </a:defRPr>
                </a:lvl9pPr>
              </a:lstStyle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数字化检验病例单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383197" y="1561676"/>
                <a:ext cx="0" cy="2841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矩形 21"/>
            <p:cNvSpPr>
              <a:spLocks noChangeArrowheads="1"/>
            </p:cNvSpPr>
            <p:nvPr/>
          </p:nvSpPr>
          <p:spPr bwMode="auto">
            <a:xfrm>
              <a:off x="6894243" y="2249202"/>
              <a:ext cx="3815715" cy="40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l">
                <a:lnSpc>
                  <a:spcPct val="130000"/>
                </a:lnSpc>
                <a:buClrTx/>
                <a:buSzTx/>
                <a:buFontTx/>
                <a:defRPr/>
              </a:pPr>
              <a:r>
                <a:rPr lang="en-US" altLang="zh-CN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ea"/>
                  <a:sym typeface="+mn-lt"/>
                </a:rPr>
                <a:t>Digital examination of medical records</a:t>
              </a:r>
              <a:endParaRPr lang="en-US" altLang="zh-CN" sz="140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7" name="arrow-on-target_68291"/>
          <p:cNvSpPr>
            <a:spLocks noChangeAspect="1"/>
          </p:cNvSpPr>
          <p:nvPr/>
        </p:nvSpPr>
        <p:spPr bwMode="auto">
          <a:xfrm>
            <a:off x="3480435" y="1182370"/>
            <a:ext cx="592455" cy="592455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rgbClr val="EE1F27"/>
          </a:solidFill>
          <a:ln>
            <a:noFill/>
          </a:ln>
        </p:spPr>
      </p:sp>
      <p:sp>
        <p:nvSpPr>
          <p:cNvPr id="4" name="文本框 3"/>
          <p:cNvSpPr txBox="1"/>
          <p:nvPr/>
        </p:nvSpPr>
        <p:spPr>
          <a:xfrm>
            <a:off x="4150995" y="1129665"/>
            <a:ext cx="4493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六</a:t>
            </a:r>
            <a:r>
              <a:rPr lang="en-US" alt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大</a:t>
            </a:r>
            <a:r>
              <a:rPr lang="en-US" alt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技</a:t>
            </a:r>
            <a:r>
              <a:rPr lang="en-US" alt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术</a:t>
            </a:r>
            <a:r>
              <a:rPr lang="en-US" alt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优</a:t>
            </a:r>
            <a:r>
              <a:rPr lang="en-US" alt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lang="zh-CN" altLang="en-US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势</a:t>
            </a:r>
            <a:endParaRPr lang="zh-CN" altLang="en-US" sz="3600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2040" y="2026285"/>
            <a:ext cx="306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超高的识别精确度</a:t>
            </a:r>
            <a:endParaRPr lang="zh-CN" altLang="en-US" sz="2800" b="1"/>
          </a:p>
        </p:txBody>
      </p:sp>
      <p:sp>
        <p:nvSpPr>
          <p:cNvPr id="100" name="文本框 99"/>
          <p:cNvSpPr txBox="1"/>
          <p:nvPr/>
        </p:nvSpPr>
        <p:spPr>
          <a:xfrm>
            <a:off x="7844790" y="2015808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千万数据秒速检测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1123950" y="331406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2800" b="1"/>
              <a:t>自更新病源数据库</a:t>
            </a:r>
            <a:endParaRPr lang="zh-CN" altLang="en-US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燕尾形 61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燕尾形 61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96355" y="1614805"/>
            <a:ext cx="3966210" cy="395541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481445" y="1614805"/>
            <a:ext cx="3963035" cy="3415030"/>
          </a:xfrm>
          <a:prstGeom prst="rect">
            <a:avLst/>
          </a:prstGeom>
          <a:solidFill>
            <a:schemeClr val="accent4">
              <a:lumMod val="20000"/>
              <a:lumOff val="80000"/>
              <a:alpha val="0"/>
            </a:schemeClr>
          </a:solidFill>
          <a:ln w="28575" cmpd="dbl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 typeface="Wingdings" panose="05000000000000000000" charset="0"/>
            </a:pPr>
            <a:r>
              <a:rPr lang="zh-CN" alt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设计理念</a:t>
            </a:r>
            <a:endParaRPr lang="zh-CN" altLang="en-US" sz="4000" b="1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AI</a:t>
            </a:r>
            <a:r>
              <a:rPr lang="zh-CN" alt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算法高效率分析病情</a:t>
            </a:r>
            <a:endParaRPr lang="zh-CN" altLang="en-US" sz="2400" b="1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辅助医疗减轻工作强度</a:t>
            </a:r>
            <a:endParaRPr lang="zh-CN" altLang="en-US" sz="2400" b="1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医学成像检测保证精度</a:t>
            </a:r>
            <a:endParaRPr lang="zh-CN" altLang="en-US" sz="2400" b="1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全球互联精确病例登记</a:t>
            </a:r>
            <a:endParaRPr lang="zh-CN" altLang="en-US" sz="2400" b="1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42085" y="1614805"/>
            <a:ext cx="3966210" cy="395541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84325" y="2091055"/>
            <a:ext cx="4483100" cy="2676525"/>
          </a:xfrm>
          <a:prstGeom prst="rect">
            <a:avLst/>
          </a:prstGeom>
          <a:solidFill>
            <a:schemeClr val="accent4">
              <a:lumMod val="20000"/>
              <a:lumOff val="80000"/>
              <a:alpha val="0"/>
            </a:schemeClr>
          </a:solidFill>
          <a:ln w="28575" cmpd="dbl">
            <a:noFill/>
            <a:prstDash val="solid"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项目模式创新</a:t>
            </a:r>
            <a:endParaRPr lang="zh-CN" altLang="en-US" sz="4000" b="1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u="sng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远程</a:t>
            </a:r>
            <a:r>
              <a:rPr lang="en-US" altLang="zh-CN" sz="2400" b="1" u="sng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r>
              <a:rPr lang="zh-CN" altLang="en-US" sz="2400" b="1" u="sng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云检测</a:t>
            </a:r>
            <a:r>
              <a:rPr lang="en-US" altLang="zh-CN" sz="2400" b="1" u="sng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”</a:t>
            </a:r>
            <a:endParaRPr lang="en-US" altLang="zh-CN" sz="2400" b="1" u="sng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r>
              <a:rPr lang="en-US" altLang="zh-CN" sz="2400" b="1" u="sng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1+3+N</a:t>
            </a:r>
            <a:r>
              <a:rPr lang="en-US" altLang="zh-CN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”</a:t>
            </a:r>
            <a:r>
              <a:rPr lang="zh-CN" alt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商业模式创新</a:t>
            </a:r>
            <a:endParaRPr lang="zh-CN" altLang="en-US" sz="2400" b="1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u="sng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双线</a:t>
            </a:r>
            <a:r>
              <a:rPr lang="zh-CN" alt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营销推广</a:t>
            </a:r>
            <a:endParaRPr lang="zh-CN" altLang="en-US" sz="2400" b="1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-on-target_68291"/>
          <p:cNvSpPr>
            <a:spLocks noChangeAspect="1"/>
          </p:cNvSpPr>
          <p:nvPr/>
        </p:nvSpPr>
        <p:spPr bwMode="auto">
          <a:xfrm>
            <a:off x="4159250" y="1182370"/>
            <a:ext cx="592455" cy="592455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rgbClr val="EE1F27"/>
          </a:solidFill>
          <a:ln>
            <a:noFill/>
          </a:ln>
        </p:spPr>
      </p:sp>
      <p:sp>
        <p:nvSpPr>
          <p:cNvPr id="4" name="文本框 3"/>
          <p:cNvSpPr txBox="1"/>
          <p:nvPr/>
        </p:nvSpPr>
        <p:spPr>
          <a:xfrm>
            <a:off x="4879340" y="1129665"/>
            <a:ext cx="4493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网页展示</a:t>
            </a:r>
            <a:endParaRPr lang="zh-CN" sz="3600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0" y="1915160"/>
            <a:ext cx="3568065" cy="4308475"/>
          </a:xfrm>
          <a:prstGeom prst="rect">
            <a:avLst/>
          </a:prstGeom>
        </p:spPr>
      </p:pic>
      <p:pic>
        <p:nvPicPr>
          <p:cNvPr id="3" name="图片 2" descr="网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25" y="1774825"/>
            <a:ext cx="7189470" cy="4314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燕尾形 11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-on-target_68291"/>
          <p:cNvSpPr>
            <a:spLocks noChangeAspect="1"/>
          </p:cNvSpPr>
          <p:nvPr/>
        </p:nvSpPr>
        <p:spPr bwMode="auto">
          <a:xfrm>
            <a:off x="4159250" y="1182370"/>
            <a:ext cx="592455" cy="592455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rgbClr val="EE1F27"/>
          </a:solidFill>
          <a:ln>
            <a:noFill/>
          </a:ln>
        </p:spPr>
      </p:sp>
      <p:sp>
        <p:nvSpPr>
          <p:cNvPr id="4" name="文本框 3"/>
          <p:cNvSpPr txBox="1"/>
          <p:nvPr/>
        </p:nvSpPr>
        <p:spPr>
          <a:xfrm>
            <a:off x="4879340" y="1129665"/>
            <a:ext cx="4493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小程序展示</a:t>
            </a:r>
            <a:endParaRPr lang="zh-CN" sz="3600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37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077085"/>
            <a:ext cx="2000885" cy="3974465"/>
          </a:xfrm>
          <a:prstGeom prst="rect">
            <a:avLst/>
          </a:prstGeom>
        </p:spPr>
      </p:pic>
      <p:pic>
        <p:nvPicPr>
          <p:cNvPr id="8" name="图片 7" descr="小程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440" y="1469390"/>
            <a:ext cx="5568315" cy="49428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12" y="2077085"/>
            <a:ext cx="1997928" cy="3967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321390" y="2750640"/>
              <a:ext cx="211680" cy="10368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321390" y="2750640"/>
                <a:ext cx="211680" cy="103680"/>
              </a:xfrm>
              <a:prstGeom prst="rect"/>
            </p:spPr>
          </p:pic>
        </mc:Fallback>
      </mc:AlternateContent>
      <p:sp>
        <p:nvSpPr>
          <p:cNvPr id="2" name="文本框 1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燕尾形 11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42695" y="981075"/>
            <a:ext cx="5219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远程</a:t>
            </a:r>
            <a:r>
              <a:rPr lang="en-US" alt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“</a:t>
            </a:r>
            <a:r>
              <a:rPr 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云检测</a:t>
            </a:r>
            <a:r>
              <a:rPr lang="en-US" altLang="zh-CN" sz="36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”</a:t>
            </a:r>
            <a:endParaRPr lang="en-US" altLang="zh-CN" sz="3600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1031875"/>
            <a:ext cx="594360" cy="594360"/>
          </a:xfrm>
          <a:prstGeom prst="rect">
            <a:avLst/>
          </a:prstGeom>
        </p:spPr>
      </p:pic>
      <p:pic>
        <p:nvPicPr>
          <p:cNvPr id="2" name="d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0310" y="1717040"/>
            <a:ext cx="7045325" cy="42075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50566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燕尾形 62"/>
          <p:cNvSpPr/>
          <p:nvPr/>
        </p:nvSpPr>
        <p:spPr>
          <a:xfrm rot="10800000" flipH="1">
            <a:off x="7815537" y="616647"/>
            <a:ext cx="1944216" cy="360040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08376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7"/>
          <p:cNvSpPr/>
          <p:nvPr/>
        </p:nvSpPr>
        <p:spPr>
          <a:xfrm rot="10800000" flipH="1">
            <a:off x="6006472" y="616647"/>
            <a:ext cx="1944216" cy="36004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燕尾形 7"/>
          <p:cNvSpPr/>
          <p:nvPr/>
        </p:nvSpPr>
        <p:spPr>
          <a:xfrm rot="10800000" flipH="1">
            <a:off x="4098290" y="616585"/>
            <a:ext cx="2044700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92320" y="608330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9440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燕尾形 9"/>
          <p:cNvSpPr/>
          <p:nvPr/>
        </p:nvSpPr>
        <p:spPr>
          <a:xfrm rot="10800000" flipH="1">
            <a:off x="2281562" y="621092"/>
            <a:ext cx="1944216" cy="360040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五边形 8"/>
          <p:cNvSpPr/>
          <p:nvPr/>
        </p:nvSpPr>
        <p:spPr>
          <a:xfrm rot="10800000" flipH="1">
            <a:off x="658057" y="621092"/>
            <a:ext cx="1767521" cy="36004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70954" y="616446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6698" y="616446"/>
            <a:ext cx="11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96086" y="620772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 62"/>
          <p:cNvSpPr/>
          <p:nvPr/>
        </p:nvSpPr>
        <p:spPr>
          <a:xfrm rot="10800000" flipH="1">
            <a:off x="9631680" y="616585"/>
            <a:ext cx="1691005" cy="360045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94301" y="620891"/>
            <a:ext cx="11654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UNIT_TABLE_BEAUTIFY" val="smartTable{b9919cd2-5f7e-48c8-a09f-51ec13916913}"/>
</p:tagLst>
</file>

<file path=ppt/tags/tag77.xml><?xml version="1.0" encoding="utf-8"?>
<p:tagLst xmlns:p="http://schemas.openxmlformats.org/presentationml/2006/main">
  <p:tag name="KSO_WM_UNIT_TABLE_BEAUTIFY" val="smartTable{c481c650-8ad0-45b5-bf16-56df3ba565ea}"/>
</p:tagLst>
</file>

<file path=ppt/tags/tag78.xml><?xml version="1.0" encoding="utf-8"?>
<p:tagLst xmlns:p="http://schemas.openxmlformats.org/presentationml/2006/main">
  <p:tag name="KSO_WM_UNIT_TABLE_BEAUTIFY" val="smartTable{632fd4eb-c79b-4ba2-9c53-d9b07348f0c2}"/>
  <p:tag name="TABLE_ENDDRAG_ORIGIN_RECT" val="361*221"/>
  <p:tag name="TABLE_ENDDRAG_RECT" val="472*94*361*221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ISPRING_PRESENTATION_TITLE" val="27 员工培训计划团队合作PPT模板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83529"/>
      </a:accent1>
      <a:accent2>
        <a:srgbClr val="F83529"/>
      </a:accent2>
      <a:accent3>
        <a:srgbClr val="F83529"/>
      </a:accent3>
      <a:accent4>
        <a:srgbClr val="F83529"/>
      </a:accent4>
      <a:accent5>
        <a:srgbClr val="F83529"/>
      </a:accent5>
      <a:accent6>
        <a:srgbClr val="F83529"/>
      </a:accent6>
      <a:hlink>
        <a:srgbClr val="F83529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烦烦烦方法">
  <a:themeElements>
    <a:clrScheme name="自定义 28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595959"/>
      </a:accent2>
      <a:accent3>
        <a:srgbClr val="E53238"/>
      </a:accent3>
      <a:accent4>
        <a:srgbClr val="595959"/>
      </a:accent4>
      <a:accent5>
        <a:srgbClr val="E53238"/>
      </a:accent5>
      <a:accent6>
        <a:srgbClr val="595959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空白设计模板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1987</Words>
  <Application>WPS 演示</Application>
  <PresentationFormat>宽屏</PresentationFormat>
  <Paragraphs>642</Paragraphs>
  <Slides>19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Wingdings</vt:lpstr>
      <vt:lpstr>华文中宋</vt:lpstr>
      <vt:lpstr>EngraversGothic BT</vt:lpstr>
      <vt:lpstr>NumberOnly</vt:lpstr>
      <vt:lpstr>仿宋</vt:lpstr>
      <vt:lpstr>Open Sans</vt:lpstr>
      <vt:lpstr>冬青黑体简体中文 W3</vt:lpstr>
      <vt:lpstr>黑体</vt:lpstr>
      <vt:lpstr>Arial Unicode MS</vt:lpstr>
      <vt:lpstr>等线</vt:lpstr>
      <vt:lpstr>Calibri</vt:lpstr>
      <vt:lpstr>Office 主题​​</vt:lpstr>
      <vt:lpstr>烦烦烦方法</vt:lpstr>
      <vt:lpstr>1_空白设计模板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空白演示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员工培训计划团队合作PPT模板</dc:title>
  <dc:creator>逆流的小鱼</dc:creator>
  <cp:lastModifiedBy>你好先森</cp:lastModifiedBy>
  <cp:revision>185</cp:revision>
  <dcterms:created xsi:type="dcterms:W3CDTF">2017-04-09T03:06:00Z</dcterms:created>
  <dcterms:modified xsi:type="dcterms:W3CDTF">2022-04-16T03:53:15Z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651B71DDB01E46C38BC7F5DE9794ADA4</vt:lpwstr>
  </property>
  <property fmtid="{D5CDD505-2E9C-101B-9397-08002B2CF9AE}" pid="3" name="KSOProductBuildVer">
    <vt:lpwstr>2052-11.1.0.11636</vt:lpwstr>
  </property>
  <property fmtid="{D5CDD505-2E9C-101B-9397-08002B2CF9AE}" pid="4" name="commondata">
    <vt:lpwstr>eyJoZGlkIjoiMzBhZTU4MDJhYzEwOWYxYTE5MDljOWEyMjAwN2YxYTgifQ==</vt:lpwstr>
  </property>
</Properties>
</file>